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4" r:id="rId6"/>
    <p:sldId id="266" r:id="rId7"/>
    <p:sldId id="267" r:id="rId8"/>
    <p:sldId id="260" r:id="rId9"/>
    <p:sldId id="261" r:id="rId10"/>
    <p:sldId id="262" r:id="rId11"/>
    <p:sldId id="263" r:id="rId12"/>
    <p:sldId id="265" r:id="rId13"/>
    <p:sldId id="268" r:id="rId14"/>
    <p:sldId id="269" r:id="rId15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9EACB75-A963-4CDA-AA92-2AF018277B8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C8BCF711-B326-4E9E-BFD1-2FF4423ED43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F69A856-BB16-4A12-BB81-9B37BFE154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14F58C-B9D9-48A8-9328-4A9AB675CF25}" type="datetimeFigureOut">
              <a:rPr lang="fr-FR" smtClean="0"/>
              <a:t>25/01/2022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17AE2B0-B948-4859-9AB1-DEC1B0C6D9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537ACEED-A662-410B-AC84-6A0A110EFE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768F37-02C5-4CEE-84A3-3CE797DD28F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782402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4D1CD3E-1C4D-4126-BACE-E1841E467E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FBA143EA-1D5E-44BD-97DD-74410ECC2BB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6896A66-3172-4FF4-B624-4EB8853F43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14F58C-B9D9-48A8-9328-4A9AB675CF25}" type="datetimeFigureOut">
              <a:rPr lang="fr-FR" smtClean="0"/>
              <a:t>25/01/2022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7550105-DEA7-4963-ADA4-98FAA9FDDC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8226C04-4A8B-49D6-AD1D-A317058E76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768F37-02C5-4CEE-84A3-3CE797DD28F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045045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732E240A-6129-4F77-8AC4-A65FD8CD041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B6ABC9C2-7109-40E3-8F98-1D716C78BA0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ECE84F6-D11B-4E75-ACE9-BCBDC167C5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14F58C-B9D9-48A8-9328-4A9AB675CF25}" type="datetimeFigureOut">
              <a:rPr lang="fr-FR" smtClean="0"/>
              <a:t>25/01/2022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F2FD1C3-2C8E-4F78-A3D2-921A077D70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BCE870F-CB96-4E99-B01A-15A393AA9A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768F37-02C5-4CEE-84A3-3CE797DD28F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537106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D389625-5356-4070-9D37-D344047B5F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8E5B097-621D-4AA0-9AF6-84B7598F78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593EDBD-3603-4FE2-A217-68DCE56EFD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14F58C-B9D9-48A8-9328-4A9AB675CF25}" type="datetimeFigureOut">
              <a:rPr lang="fr-FR" smtClean="0"/>
              <a:t>25/01/2022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DBE40F5-C390-4D92-A69A-D88E9813AD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E8EA18E-92C0-436A-92DE-8496ADCF9D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768F37-02C5-4CEE-84A3-3CE797DD28F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933472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2C3A589-5990-4379-BD26-C1CFD351DF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D3C5976-9C3C-4A32-9BBA-CF97B274642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3AD10C3-3F15-4150-8390-4F4A4288FB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14F58C-B9D9-48A8-9328-4A9AB675CF25}" type="datetimeFigureOut">
              <a:rPr lang="fr-FR" smtClean="0"/>
              <a:t>25/01/2022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C3A2815-49E4-42D8-B33A-17A792B43C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97A5DFD-95F9-4D1C-BF42-2ED6E193BA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768F37-02C5-4CEE-84A3-3CE797DD28F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074436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8A62D9F-6333-4821-A8BF-4259224C2F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E6FF837-3498-4C0D-8C6E-7246B67580C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3F73E507-E152-450C-8935-D4E87D48F21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4CC002CC-13E4-4548-95B4-1466C0DF1C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14F58C-B9D9-48A8-9328-4A9AB675CF25}" type="datetimeFigureOut">
              <a:rPr lang="fr-FR" smtClean="0"/>
              <a:t>25/01/2022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101D2E55-269D-4D61-87E3-6F567F549F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8831460A-85AE-4F9E-8640-7E82A1C355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768F37-02C5-4CEE-84A3-3CE797DD28F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482392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E9F9B64-BD0A-4DD9-B97C-AF206E22FB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586156A-11C5-494B-AF75-47491610718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B41CFB05-AD48-4F89-82C8-8FD11F2BDD7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6C5C1E57-1D73-4246-AB64-658C33AEB03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934C886F-5AC7-462F-A2B7-322B42DAEBD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DF12F343-8367-4DA4-BE30-4755ABB38B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14F58C-B9D9-48A8-9328-4A9AB675CF25}" type="datetimeFigureOut">
              <a:rPr lang="fr-FR" smtClean="0"/>
              <a:t>25/01/2022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F5EE177F-153D-40D7-A558-D18C5EB9E3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F933C889-AB53-4716-AB6C-0CDA017F87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768F37-02C5-4CEE-84A3-3CE797DD28F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531620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889BA4B-CF47-4654-ACFD-4B8A8572FF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96CC14ED-D07E-4523-9C53-B9426CD83D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14F58C-B9D9-48A8-9328-4A9AB675CF25}" type="datetimeFigureOut">
              <a:rPr lang="fr-FR" smtClean="0"/>
              <a:t>25/01/2022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F1E2F456-7C06-4DA3-B5AF-20281E3090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77DACE3C-C5BA-4958-92F8-AADFA048DE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768F37-02C5-4CEE-84A3-3CE797DD28F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115693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D1A3B6FE-1CA4-478B-AFA9-33140EA761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14F58C-B9D9-48A8-9328-4A9AB675CF25}" type="datetimeFigureOut">
              <a:rPr lang="fr-FR" smtClean="0"/>
              <a:t>25/01/2022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E54947CD-660A-462A-9D18-4AE9AD6289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5CB41830-F5A3-495F-B359-C9305F4978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768F37-02C5-4CEE-84A3-3CE797DD28F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034409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80B3661-FA75-43FB-8853-D352063D3F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36C2CA4-9C3F-44EF-A4EB-1C5593C535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4008A95B-A98B-458F-A618-4F93DA3D7A4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20AF2368-F9B1-43DC-ACF0-A8F17C6082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14F58C-B9D9-48A8-9328-4A9AB675CF25}" type="datetimeFigureOut">
              <a:rPr lang="fr-FR" smtClean="0"/>
              <a:t>25/01/2022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D31AC778-618F-49EB-8940-2E8EED321B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3FBDF781-F3CD-4E18-8A26-0E27985667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768F37-02C5-4CEE-84A3-3CE797DD28F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666108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3BC6CAE-030C-4FA2-A462-53198721EA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354C0C9B-C062-4060-9CE2-4938FCB7715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BEA92A1E-B515-47B4-906E-41D12FC833A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5298F992-B7B7-4404-94F8-02BC7B8F78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14F58C-B9D9-48A8-9328-4A9AB675CF25}" type="datetimeFigureOut">
              <a:rPr lang="fr-FR" smtClean="0"/>
              <a:t>25/01/2022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A0625CFC-2BF4-4368-AD07-25179E43CE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690EC1E7-5B5A-42CA-AA02-028D2D98AE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768F37-02C5-4CEE-84A3-3CE797DD28F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393981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022C2FD5-169F-4B08-9E34-C382C12E22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36CEB42-F02B-49C7-9531-95235F5B7F3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ACD9141-83E3-4F54-B64B-01732389C74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14F58C-B9D9-48A8-9328-4A9AB675CF25}" type="datetimeFigureOut">
              <a:rPr lang="fr-FR" smtClean="0"/>
              <a:t>25/01/2022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52BBBD1-2A06-4319-830C-5791C7BB121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8F15FE0-5703-4711-B119-FDD1F704827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768F37-02C5-4CEE-84A3-3CE797DD28F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191595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jpeg"/><Relationship Id="rId3" Type="http://schemas.openxmlformats.org/officeDocument/2006/relationships/image" Target="../media/image4.png"/><Relationship Id="rId7" Type="http://schemas.openxmlformats.org/officeDocument/2006/relationships/image" Target="../media/image8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jpeg"/><Relationship Id="rId5" Type="http://schemas.openxmlformats.org/officeDocument/2006/relationships/image" Target="../media/image6.png"/><Relationship Id="rId4" Type="http://schemas.openxmlformats.org/officeDocument/2006/relationships/image" Target="../media/image5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fr.wikipedia.org/wiki/PolyGram_Music" TargetMode="External"/><Relationship Id="rId2" Type="http://schemas.openxmlformats.org/officeDocument/2006/relationships/hyperlink" Target="https://fr.wikipedia.org/wiki/Majors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fr.wikipedia.org/wiki/BMG_Entertainment" TargetMode="External"/><Relationship Id="rId4" Type="http://schemas.openxmlformats.org/officeDocument/2006/relationships/hyperlink" Target="https://fr.wikipedia.org/wiki/EMI_Group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createurs-editeurs.sacem.fr/actualites-agenda/actualites/magsacem/musique-en-ligne-et-mes-droits" TargetMode="External"/><Relationship Id="rId2" Type="http://schemas.openxmlformats.org/officeDocument/2006/relationships/hyperlink" Target="https://droit-de-la-musique.com/editeur-musical-cest-quoi/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spedidam.fr/" TargetMode="External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jpeg"/><Relationship Id="rId5" Type="http://schemas.openxmlformats.org/officeDocument/2006/relationships/hyperlink" Target="https://www.adami.fr/" TargetMode="External"/><Relationship Id="rId4" Type="http://schemas.openxmlformats.org/officeDocument/2006/relationships/image" Target="../media/image11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B8C0997-F0BE-4EF5-81EC-51110C0275D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35372" y="1040235"/>
            <a:ext cx="10489035" cy="976488"/>
          </a:xfrm>
        </p:spPr>
        <p:txBody>
          <a:bodyPr/>
          <a:lstStyle/>
          <a:p>
            <a:r>
              <a:rPr lang="fr-FR" dirty="0"/>
              <a:t>Droit et économie de la musique</a:t>
            </a:r>
          </a:p>
        </p:txBody>
      </p:sp>
      <p:pic>
        <p:nvPicPr>
          <p:cNvPr id="1026" name="Picture 2" descr="La licence économie - Onisep">
            <a:extLst>
              <a:ext uri="{FF2B5EF4-FFF2-40B4-BE49-F238E27FC236}">
                <a16:creationId xmlns:a16="http://schemas.microsoft.com/office/drawing/2014/main" id="{C147A74D-07D2-42A9-8A4E-9718DBDDB6F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79234" y="2699642"/>
            <a:ext cx="3584434" cy="23849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Droit civil : des consultants juridiques gratuits pour des réponses  immédiates">
            <a:extLst>
              <a:ext uri="{FF2B5EF4-FFF2-40B4-BE49-F238E27FC236}">
                <a16:creationId xmlns:a16="http://schemas.microsoft.com/office/drawing/2014/main" id="{E4D7F520-4395-447F-A1A6-C2FC10DA72D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2699642"/>
            <a:ext cx="3584434" cy="23896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9904402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>
            <a:extLst>
              <a:ext uri="{FF2B5EF4-FFF2-40B4-BE49-F238E27FC236}">
                <a16:creationId xmlns:a16="http://schemas.microsoft.com/office/drawing/2014/main" id="{C4049D1E-7E1F-418D-8360-69A118F0C5B8}"/>
              </a:ext>
            </a:extLst>
          </p:cNvPr>
          <p:cNvSpPr txBox="1"/>
          <p:nvPr/>
        </p:nvSpPr>
        <p:spPr>
          <a:xfrm>
            <a:off x="1143000" y="654233"/>
            <a:ext cx="609460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1800" b="0" dirty="0">
                <a:solidFill>
                  <a:srgbClr val="495762"/>
                </a:solidFill>
                <a:effectLst/>
                <a:latin typeface="Playfair Display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Comment se partage l’argent du streaming ?</a:t>
            </a:r>
            <a:endParaRPr lang="fr-FR" dirty="0"/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83994585-FEF4-4338-B933-8AD1B5CC17DC}"/>
              </a:ext>
            </a:extLst>
          </p:cNvPr>
          <p:cNvSpPr txBox="1"/>
          <p:nvPr/>
        </p:nvSpPr>
        <p:spPr>
          <a:xfrm>
            <a:off x="1143000" y="1333754"/>
            <a:ext cx="9997580" cy="45040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920"/>
              </a:spcAft>
            </a:pPr>
            <a:r>
              <a:rPr lang="fr-FR" sz="1800" dirty="0">
                <a:solidFill>
                  <a:srgbClr val="495762"/>
                </a:solidFill>
                <a:effectLst/>
                <a:latin typeface="Merriweather" panose="00000500000000000000" pitchFamily="2" charset="0"/>
                <a:ea typeface="Times New Roman" panose="02020603050405020304" pitchFamily="18" charset="0"/>
              </a:rPr>
              <a:t>Les </a:t>
            </a:r>
            <a:r>
              <a:rPr lang="fr-FR" sz="1800" b="1" dirty="0">
                <a:solidFill>
                  <a:srgbClr val="495762"/>
                </a:solidFill>
                <a:effectLst/>
                <a:latin typeface="Merriweather" panose="00000500000000000000" pitchFamily="2" charset="0"/>
                <a:ea typeface="Times New Roman" panose="02020603050405020304" pitchFamily="18" charset="0"/>
              </a:rPr>
              <a:t>deux options </a:t>
            </a:r>
            <a:r>
              <a:rPr lang="fr-FR" sz="1800" dirty="0">
                <a:solidFill>
                  <a:srgbClr val="495762"/>
                </a:solidFill>
                <a:effectLst/>
                <a:latin typeface="Merriweather" panose="00000500000000000000" pitchFamily="2" charset="0"/>
                <a:ea typeface="Times New Roman" panose="02020603050405020304" pitchFamily="18" charset="0"/>
              </a:rPr>
              <a:t>proposées actuellement pour répartir l’argent du streaming sont :</a:t>
            </a:r>
            <a:endParaRPr lang="fr-FR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fr-FR" sz="1800" dirty="0">
                <a:solidFill>
                  <a:srgbClr val="495762"/>
                </a:solidFill>
                <a:effectLst/>
                <a:latin typeface="Merriweather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1ère méthode : </a:t>
            </a:r>
            <a:r>
              <a:rPr lang="fr-FR" sz="1800" b="1" dirty="0">
                <a:solidFill>
                  <a:srgbClr val="495762"/>
                </a:solidFill>
                <a:effectLst/>
                <a:latin typeface="Merriweather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Rémunération selon la « part de marché »</a:t>
            </a:r>
            <a:r>
              <a:rPr lang="fr-FR" sz="1800" dirty="0">
                <a:solidFill>
                  <a:srgbClr val="495762"/>
                </a:solidFill>
                <a:effectLst/>
                <a:latin typeface="Merriweather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 (méthode actuelle de beaucoup de plateformes, dont Spotify ou Apple Music)</a:t>
            </a:r>
          </a:p>
          <a:p>
            <a:pPr>
              <a:spcAft>
                <a:spcPts val="1920"/>
              </a:spcAft>
            </a:pPr>
            <a:endParaRPr lang="fr-FR" sz="900" dirty="0">
              <a:solidFill>
                <a:srgbClr val="495762"/>
              </a:solidFill>
              <a:effectLst/>
              <a:latin typeface="Merriweather" panose="00000500000000000000" pitchFamily="2" charset="0"/>
              <a:ea typeface="Times New Roman" panose="02020603050405020304" pitchFamily="18" charset="0"/>
            </a:endParaRPr>
          </a:p>
          <a:p>
            <a:pPr>
              <a:spcAft>
                <a:spcPts val="1920"/>
              </a:spcAft>
            </a:pPr>
            <a:r>
              <a:rPr lang="fr-FR" sz="900" dirty="0">
                <a:solidFill>
                  <a:srgbClr val="495762"/>
                </a:solidFill>
                <a:effectLst/>
                <a:latin typeface="Merriweather" panose="00000500000000000000" pitchFamily="2" charset="0"/>
                <a:ea typeface="Times New Roman" panose="02020603050405020304" pitchFamily="18" charset="0"/>
              </a:rPr>
              <a:t>Sur 100 écoutes totales sur une plateforme :</a:t>
            </a:r>
            <a:endParaRPr lang="fr-FR" sz="9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l">
              <a:spcAft>
                <a:spcPts val="1920"/>
              </a:spcAft>
            </a:pPr>
            <a:r>
              <a:rPr lang="fr-FR" sz="900" dirty="0">
                <a:solidFill>
                  <a:srgbClr val="495762"/>
                </a:solidFill>
                <a:effectLst/>
                <a:latin typeface="Merriweather" panose="00000500000000000000" pitchFamily="2" charset="0"/>
                <a:ea typeface="Times New Roman" panose="02020603050405020304" pitchFamily="18" charset="0"/>
              </a:rPr>
              <a:t>Le titre « Super » de l’artiste </a:t>
            </a:r>
            <a:r>
              <a:rPr lang="fr-FR" sz="900" dirty="0" err="1">
                <a:solidFill>
                  <a:srgbClr val="495762"/>
                </a:solidFill>
                <a:effectLst/>
                <a:latin typeface="Merriweather" panose="00000500000000000000" pitchFamily="2" charset="0"/>
                <a:ea typeface="Times New Roman" panose="02020603050405020304" pitchFamily="18" charset="0"/>
              </a:rPr>
              <a:t>UrbanXX</a:t>
            </a:r>
            <a:r>
              <a:rPr lang="fr-FR" sz="900" dirty="0">
                <a:solidFill>
                  <a:srgbClr val="495762"/>
                </a:solidFill>
                <a:effectLst/>
                <a:latin typeface="Merriweather" panose="00000500000000000000" pitchFamily="2" charset="0"/>
                <a:ea typeface="Times New Roman" panose="02020603050405020304" pitchFamily="18" charset="0"/>
              </a:rPr>
              <a:t> a comptabilisé 90 écoutes : ce titre représente donc 90% des parts de marché.</a:t>
            </a:r>
            <a:endParaRPr lang="fr-FR" sz="9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l">
              <a:spcAft>
                <a:spcPts val="1920"/>
              </a:spcAft>
            </a:pPr>
            <a:r>
              <a:rPr lang="fr-FR" sz="900" dirty="0">
                <a:solidFill>
                  <a:srgbClr val="495762"/>
                </a:solidFill>
                <a:effectLst/>
                <a:latin typeface="Merriweather" panose="00000500000000000000" pitchFamily="2" charset="0"/>
                <a:ea typeface="Times New Roman" panose="02020603050405020304" pitchFamily="18" charset="0"/>
              </a:rPr>
              <a:t>Le titre « Soleil » de l’artiste </a:t>
            </a:r>
            <a:r>
              <a:rPr lang="fr-FR" sz="900" dirty="0" err="1">
                <a:solidFill>
                  <a:srgbClr val="495762"/>
                </a:solidFill>
                <a:effectLst/>
                <a:latin typeface="Merriweather" panose="00000500000000000000" pitchFamily="2" charset="0"/>
                <a:ea typeface="Times New Roman" panose="02020603050405020304" pitchFamily="18" charset="0"/>
              </a:rPr>
              <a:t>HappyLove</a:t>
            </a:r>
            <a:r>
              <a:rPr lang="fr-FR" sz="900" dirty="0">
                <a:solidFill>
                  <a:srgbClr val="495762"/>
                </a:solidFill>
                <a:effectLst/>
                <a:latin typeface="Merriweather" panose="00000500000000000000" pitchFamily="2" charset="0"/>
                <a:ea typeface="Times New Roman" panose="02020603050405020304" pitchFamily="18" charset="0"/>
              </a:rPr>
              <a:t> a comptabilisé 10 écoutes : ce titre représente donc 10% des parts de marché.</a:t>
            </a:r>
            <a:endParaRPr lang="fr-FR" sz="9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l">
              <a:spcAft>
                <a:spcPts val="1920"/>
              </a:spcAft>
            </a:pPr>
            <a:r>
              <a:rPr lang="fr-FR" sz="900" dirty="0">
                <a:solidFill>
                  <a:srgbClr val="495762"/>
                </a:solidFill>
                <a:effectLst/>
                <a:latin typeface="Merriweather" panose="00000500000000000000" pitchFamily="2" charset="0"/>
                <a:ea typeface="Times New Roman" panose="02020603050405020304" pitchFamily="18" charset="0"/>
              </a:rPr>
              <a:t>Donc, imaginons, juste pour l’exemple, qu’il y ait au total 2 abonnés sur la plateforme, Sophie et Miguel, qui payent chacun 10€ par mois.</a:t>
            </a:r>
            <a:endParaRPr lang="fr-FR" sz="9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l">
              <a:spcAft>
                <a:spcPts val="1920"/>
              </a:spcAft>
            </a:pPr>
            <a:r>
              <a:rPr lang="fr-FR" sz="900" dirty="0">
                <a:solidFill>
                  <a:srgbClr val="495762"/>
                </a:solidFill>
                <a:effectLst/>
                <a:latin typeface="Merriweather" panose="00000500000000000000" pitchFamily="2" charset="0"/>
                <a:ea typeface="Times New Roman" panose="02020603050405020304" pitchFamily="18" charset="0"/>
              </a:rPr>
              <a:t>Donc le total des revenus encaissés sur 1 mois par la plateforme, est de 20€ (je mets de côté volontairement les revenus publicitaires).</a:t>
            </a:r>
            <a:endParaRPr lang="fr-FR" sz="9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l">
              <a:spcAft>
                <a:spcPts val="1920"/>
              </a:spcAft>
            </a:pPr>
            <a:r>
              <a:rPr lang="fr-FR" sz="900" dirty="0" err="1">
                <a:solidFill>
                  <a:srgbClr val="495762"/>
                </a:solidFill>
                <a:effectLst/>
                <a:latin typeface="Merriweather" panose="00000500000000000000" pitchFamily="2" charset="0"/>
                <a:ea typeface="Times New Roman" panose="02020603050405020304" pitchFamily="18" charset="0"/>
              </a:rPr>
              <a:t>UrbanXX</a:t>
            </a:r>
            <a:r>
              <a:rPr lang="fr-FR" sz="900" dirty="0">
                <a:solidFill>
                  <a:srgbClr val="495762"/>
                </a:solidFill>
                <a:effectLst/>
                <a:latin typeface="Merriweather" panose="00000500000000000000" pitchFamily="2" charset="0"/>
                <a:ea typeface="Times New Roman" panose="02020603050405020304" pitchFamily="18" charset="0"/>
              </a:rPr>
              <a:t> touchera, ce mois-là, grâce à son titre, 90% du total des revenus : soit </a:t>
            </a:r>
            <a:r>
              <a:rPr lang="fr-FR" sz="900" b="1" dirty="0">
                <a:solidFill>
                  <a:srgbClr val="495762"/>
                </a:solidFill>
                <a:effectLst/>
                <a:latin typeface="Merriweather" panose="00000500000000000000" pitchFamily="2" charset="0"/>
                <a:ea typeface="Times New Roman" panose="02020603050405020304" pitchFamily="18" charset="0"/>
              </a:rPr>
              <a:t>18€</a:t>
            </a:r>
            <a:endParaRPr lang="fr-FR" sz="9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l">
              <a:spcAft>
                <a:spcPts val="1920"/>
              </a:spcAft>
            </a:pPr>
            <a:r>
              <a:rPr lang="fr-FR" sz="900" dirty="0">
                <a:solidFill>
                  <a:srgbClr val="495762"/>
                </a:solidFill>
                <a:effectLst/>
                <a:latin typeface="Merriweather" panose="00000500000000000000" pitchFamily="2" charset="0"/>
                <a:ea typeface="Times New Roman" panose="02020603050405020304" pitchFamily="18" charset="0"/>
              </a:rPr>
              <a:t>Happy Love touchera 10% des revenus totaux : soit </a:t>
            </a:r>
            <a:r>
              <a:rPr lang="fr-FR" sz="900" b="1" dirty="0">
                <a:solidFill>
                  <a:srgbClr val="495762"/>
                </a:solidFill>
                <a:effectLst/>
                <a:latin typeface="Merriweather" panose="00000500000000000000" pitchFamily="2" charset="0"/>
                <a:ea typeface="Times New Roman" panose="02020603050405020304" pitchFamily="18" charset="0"/>
              </a:rPr>
              <a:t>2€</a:t>
            </a:r>
            <a:endParaRPr lang="fr-FR" sz="9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l">
              <a:spcAft>
                <a:spcPts val="1920"/>
              </a:spcAft>
            </a:pPr>
            <a:r>
              <a:rPr lang="fr-FR" sz="900" dirty="0">
                <a:solidFill>
                  <a:srgbClr val="495762"/>
                </a:solidFill>
                <a:effectLst/>
                <a:latin typeface="Merriweather" panose="00000500000000000000" pitchFamily="2" charset="0"/>
                <a:ea typeface="Times New Roman" panose="02020603050405020304" pitchFamily="18" charset="0"/>
              </a:rPr>
              <a:t>Ça, c’est la méthode de calcul selon les </a:t>
            </a:r>
            <a:r>
              <a:rPr lang="fr-FR" sz="900" b="1" dirty="0">
                <a:solidFill>
                  <a:srgbClr val="495762"/>
                </a:solidFill>
                <a:effectLst/>
                <a:latin typeface="Merriweather" panose="00000500000000000000" pitchFamily="2" charset="0"/>
                <a:ea typeface="Times New Roman" panose="02020603050405020304" pitchFamily="18" charset="0"/>
              </a:rPr>
              <a:t>« parts de marché » d’un titre</a:t>
            </a:r>
            <a:r>
              <a:rPr lang="fr-FR" sz="900" dirty="0">
                <a:solidFill>
                  <a:srgbClr val="495762"/>
                </a:solidFill>
                <a:effectLst/>
                <a:latin typeface="Merriweather" panose="00000500000000000000" pitchFamily="2" charset="0"/>
                <a:ea typeface="Times New Roman" panose="02020603050405020304" pitchFamily="18" charset="0"/>
              </a:rPr>
              <a:t>.</a:t>
            </a:r>
            <a:endParaRPr lang="fr-FR" sz="9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3345354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>
            <a:extLst>
              <a:ext uri="{FF2B5EF4-FFF2-40B4-BE49-F238E27FC236}">
                <a16:creationId xmlns:a16="http://schemas.microsoft.com/office/drawing/2014/main" id="{CD3228C0-0704-488D-BD69-860F243BAF8E}"/>
              </a:ext>
            </a:extLst>
          </p:cNvPr>
          <p:cNvSpPr txBox="1"/>
          <p:nvPr/>
        </p:nvSpPr>
        <p:spPr>
          <a:xfrm>
            <a:off x="1126221" y="364914"/>
            <a:ext cx="10962313" cy="6717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fr-FR" sz="1800" dirty="0">
                <a:solidFill>
                  <a:srgbClr val="495762"/>
                </a:solidFill>
                <a:effectLst/>
                <a:latin typeface="Merriweather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2ème méthode : </a:t>
            </a:r>
            <a:r>
              <a:rPr lang="fr-FR" sz="1800" b="1" dirty="0">
                <a:solidFill>
                  <a:srgbClr val="495762"/>
                </a:solidFill>
                <a:effectLst/>
                <a:latin typeface="Merriweather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Rémunération selon ce qu’écoute réellement chaque abonné</a:t>
            </a:r>
            <a:r>
              <a:rPr lang="fr-FR" sz="1800" dirty="0">
                <a:solidFill>
                  <a:srgbClr val="495762"/>
                </a:solidFill>
                <a:effectLst/>
                <a:latin typeface="Merriweather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 (nouvelle méthode qui est en train d’être expérimentée par Deezer).</a:t>
            </a:r>
            <a:endParaRPr lang="fr-FR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80EBC001-98D6-4002-9026-9B51E028D184}"/>
              </a:ext>
            </a:extLst>
          </p:cNvPr>
          <p:cNvSpPr txBox="1"/>
          <p:nvPr/>
        </p:nvSpPr>
        <p:spPr>
          <a:xfrm>
            <a:off x="3047301" y="1235624"/>
            <a:ext cx="6094602" cy="439094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920"/>
              </a:spcAft>
            </a:pPr>
            <a:r>
              <a:rPr lang="fr-FR" sz="1800" dirty="0">
                <a:solidFill>
                  <a:srgbClr val="495762"/>
                </a:solidFill>
                <a:effectLst/>
                <a:latin typeface="Merriweather" panose="00000500000000000000" pitchFamily="2" charset="0"/>
                <a:ea typeface="Times New Roman" panose="02020603050405020304" pitchFamily="18" charset="0"/>
              </a:rPr>
              <a:t>Sophie a écouté : 90 fois le titre « Super » de Urban XX et n’a pas du tout écouté </a:t>
            </a:r>
            <a:r>
              <a:rPr lang="fr-FR" sz="1800" dirty="0" err="1">
                <a:solidFill>
                  <a:srgbClr val="495762"/>
                </a:solidFill>
                <a:effectLst/>
                <a:latin typeface="Merriweather" panose="00000500000000000000" pitchFamily="2" charset="0"/>
                <a:ea typeface="Times New Roman" panose="02020603050405020304" pitchFamily="18" charset="0"/>
              </a:rPr>
              <a:t>HappyLove</a:t>
            </a:r>
            <a:r>
              <a:rPr lang="fr-FR" sz="1800" dirty="0">
                <a:solidFill>
                  <a:srgbClr val="495762"/>
                </a:solidFill>
                <a:effectLst/>
                <a:latin typeface="Merriweather" panose="00000500000000000000" pitchFamily="2" charset="0"/>
                <a:ea typeface="Times New Roman" panose="02020603050405020304" pitchFamily="18" charset="0"/>
              </a:rPr>
              <a:t>.</a:t>
            </a:r>
            <a:endParaRPr lang="fr-FR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l">
              <a:spcAft>
                <a:spcPts val="1920"/>
              </a:spcAft>
            </a:pPr>
            <a:r>
              <a:rPr lang="fr-FR" sz="1800" dirty="0">
                <a:solidFill>
                  <a:srgbClr val="495762"/>
                </a:solidFill>
                <a:effectLst/>
                <a:latin typeface="Merriweather" panose="00000500000000000000" pitchFamily="2" charset="0"/>
                <a:ea typeface="Times New Roman" panose="02020603050405020304" pitchFamily="18" charset="0"/>
              </a:rPr>
              <a:t>Miguel a écouté : 10 fois « Soleil » de Happy Love et n’a jamais écouté </a:t>
            </a:r>
            <a:r>
              <a:rPr lang="fr-FR" sz="1800" dirty="0" err="1">
                <a:solidFill>
                  <a:srgbClr val="495762"/>
                </a:solidFill>
                <a:effectLst/>
                <a:latin typeface="Merriweather" panose="00000500000000000000" pitchFamily="2" charset="0"/>
                <a:ea typeface="Times New Roman" panose="02020603050405020304" pitchFamily="18" charset="0"/>
              </a:rPr>
              <a:t>UrbanXX</a:t>
            </a:r>
            <a:r>
              <a:rPr lang="fr-FR" sz="1800" dirty="0">
                <a:solidFill>
                  <a:srgbClr val="495762"/>
                </a:solidFill>
                <a:effectLst/>
                <a:latin typeface="Merriweather" panose="00000500000000000000" pitchFamily="2" charset="0"/>
                <a:ea typeface="Times New Roman" panose="02020603050405020304" pitchFamily="18" charset="0"/>
              </a:rPr>
              <a:t>.</a:t>
            </a:r>
            <a:endParaRPr lang="fr-FR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l">
              <a:spcAft>
                <a:spcPts val="1920"/>
              </a:spcAft>
            </a:pPr>
            <a:r>
              <a:rPr lang="fr-FR" sz="1800" dirty="0">
                <a:solidFill>
                  <a:srgbClr val="495762"/>
                </a:solidFill>
                <a:effectLst/>
                <a:latin typeface="Merriweather" panose="00000500000000000000" pitchFamily="2" charset="0"/>
                <a:ea typeface="Times New Roman" panose="02020603050405020304" pitchFamily="18" charset="0"/>
              </a:rPr>
              <a:t>Donc, selon cette méthode, ce qui est proposé, c’est que :</a:t>
            </a:r>
            <a:endParaRPr lang="fr-FR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l">
              <a:spcAft>
                <a:spcPts val="1920"/>
              </a:spcAft>
            </a:pPr>
            <a:r>
              <a:rPr lang="fr-FR" sz="1800" dirty="0">
                <a:solidFill>
                  <a:srgbClr val="495762"/>
                </a:solidFill>
                <a:effectLst/>
                <a:latin typeface="Merriweather" panose="00000500000000000000" pitchFamily="2" charset="0"/>
                <a:ea typeface="Times New Roman" panose="02020603050405020304" pitchFamily="18" charset="0"/>
              </a:rPr>
              <a:t>Les 10€ d’abonnement payés par Sophie aillent à Urban XX qui touchera </a:t>
            </a:r>
            <a:r>
              <a:rPr lang="fr-FR" sz="1800" b="1" dirty="0">
                <a:solidFill>
                  <a:srgbClr val="DB0B5B"/>
                </a:solidFill>
                <a:effectLst/>
                <a:latin typeface="Merriweather" panose="00000500000000000000" pitchFamily="2" charset="0"/>
                <a:ea typeface="Times New Roman" panose="02020603050405020304" pitchFamily="18" charset="0"/>
              </a:rPr>
              <a:t>10€… AU LIEU DE 18€</a:t>
            </a:r>
            <a:r>
              <a:rPr lang="fr-FR" sz="1800" dirty="0">
                <a:solidFill>
                  <a:srgbClr val="DB0B5B"/>
                </a:solidFill>
                <a:effectLst/>
                <a:latin typeface="Merriweather" panose="00000500000000000000" pitchFamily="2" charset="0"/>
                <a:ea typeface="Times New Roman" panose="02020603050405020304" pitchFamily="18" charset="0"/>
              </a:rPr>
              <a:t> </a:t>
            </a:r>
            <a:r>
              <a:rPr lang="fr-FR" sz="1800" dirty="0">
                <a:solidFill>
                  <a:srgbClr val="495762"/>
                </a:solidFill>
                <a:effectLst/>
                <a:latin typeface="Merriweather" panose="00000500000000000000" pitchFamily="2" charset="0"/>
                <a:ea typeface="Times New Roman" panose="02020603050405020304" pitchFamily="18" charset="0"/>
              </a:rPr>
              <a:t>dans la 1ère méthode.</a:t>
            </a:r>
            <a:endParaRPr lang="fr-FR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l">
              <a:spcAft>
                <a:spcPts val="1920"/>
              </a:spcAft>
            </a:pPr>
            <a:r>
              <a:rPr lang="fr-FR" sz="1800" dirty="0">
                <a:solidFill>
                  <a:srgbClr val="495762"/>
                </a:solidFill>
                <a:effectLst/>
                <a:latin typeface="Merriweather" panose="00000500000000000000" pitchFamily="2" charset="0"/>
                <a:ea typeface="Times New Roman" panose="02020603050405020304" pitchFamily="18" charset="0"/>
              </a:rPr>
              <a:t>Les 10€ d’abonnement payés par Miguel vont aller à </a:t>
            </a:r>
            <a:r>
              <a:rPr lang="fr-FR" sz="1800" dirty="0" err="1">
                <a:solidFill>
                  <a:srgbClr val="495762"/>
                </a:solidFill>
                <a:effectLst/>
                <a:latin typeface="Merriweather" panose="00000500000000000000" pitchFamily="2" charset="0"/>
                <a:ea typeface="Times New Roman" panose="02020603050405020304" pitchFamily="18" charset="0"/>
              </a:rPr>
              <a:t>HappyLove</a:t>
            </a:r>
            <a:r>
              <a:rPr lang="fr-FR" sz="1800" dirty="0">
                <a:solidFill>
                  <a:srgbClr val="495762"/>
                </a:solidFill>
                <a:effectLst/>
                <a:latin typeface="Merriweather" panose="00000500000000000000" pitchFamily="2" charset="0"/>
                <a:ea typeface="Times New Roman" panose="02020603050405020304" pitchFamily="18" charset="0"/>
              </a:rPr>
              <a:t> qui touchera donc </a:t>
            </a:r>
            <a:r>
              <a:rPr lang="fr-FR" sz="1800" b="1" dirty="0">
                <a:solidFill>
                  <a:srgbClr val="DB0B5B"/>
                </a:solidFill>
                <a:effectLst/>
                <a:latin typeface="Merriweather" panose="00000500000000000000" pitchFamily="2" charset="0"/>
                <a:ea typeface="Times New Roman" panose="02020603050405020304" pitchFamily="18" charset="0"/>
              </a:rPr>
              <a:t>10€… AU LIEU DE 2€</a:t>
            </a:r>
            <a:r>
              <a:rPr lang="fr-FR" sz="1800" dirty="0">
                <a:solidFill>
                  <a:srgbClr val="DB0B5B"/>
                </a:solidFill>
                <a:effectLst/>
                <a:latin typeface="Merriweather" panose="00000500000000000000" pitchFamily="2" charset="0"/>
                <a:ea typeface="Times New Roman" panose="02020603050405020304" pitchFamily="18" charset="0"/>
              </a:rPr>
              <a:t> </a:t>
            </a:r>
            <a:r>
              <a:rPr lang="fr-FR" sz="1800" dirty="0">
                <a:solidFill>
                  <a:srgbClr val="495762"/>
                </a:solidFill>
                <a:effectLst/>
                <a:latin typeface="Merriweather" panose="00000500000000000000" pitchFamily="2" charset="0"/>
                <a:ea typeface="Times New Roman" panose="02020603050405020304" pitchFamily="18" charset="0"/>
              </a:rPr>
              <a:t>dans la 1ère méthode.</a:t>
            </a:r>
            <a:endParaRPr lang="fr-FR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8878702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>
            <a:extLst>
              <a:ext uri="{FF2B5EF4-FFF2-40B4-BE49-F238E27FC236}">
                <a16:creationId xmlns:a16="http://schemas.microsoft.com/office/drawing/2014/main" id="{4FDDECAE-200E-4DEE-BE77-B7AD63E5FF7D}"/>
              </a:ext>
            </a:extLst>
          </p:cNvPr>
          <p:cNvSpPr txBox="1"/>
          <p:nvPr/>
        </p:nvSpPr>
        <p:spPr>
          <a:xfrm>
            <a:off x="3047301" y="2830933"/>
            <a:ext cx="6094602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1800" dirty="0">
                <a:solidFill>
                  <a:srgbClr val="495762"/>
                </a:solidFill>
                <a:effectLst/>
                <a:latin typeface="Merriweather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Cela dit, ils t’offrent un ordre d’idée, à savoir qu’un artiste-interprète touche en moyenne quelques millièmes de centimes par </a:t>
            </a:r>
            <a:r>
              <a:rPr lang="fr-FR" sz="1800" dirty="0" err="1">
                <a:solidFill>
                  <a:srgbClr val="495762"/>
                </a:solidFill>
                <a:effectLst/>
                <a:latin typeface="Merriweather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stream</a:t>
            </a:r>
            <a:r>
              <a:rPr lang="fr-FR" sz="1800" dirty="0">
                <a:solidFill>
                  <a:srgbClr val="495762"/>
                </a:solidFill>
                <a:effectLst/>
                <a:latin typeface="Merriweather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: </a:t>
            </a:r>
            <a:r>
              <a:rPr lang="fr-FR" sz="1800" b="1" dirty="0">
                <a:solidFill>
                  <a:srgbClr val="DB0B5B"/>
                </a:solidFill>
                <a:effectLst/>
                <a:latin typeface="Merriweather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entre 0,0002€ à 0,0009€ </a:t>
            </a:r>
            <a:r>
              <a:rPr lang="fr-FR" sz="1800" b="1" dirty="0">
                <a:solidFill>
                  <a:srgbClr val="495762"/>
                </a:solidFill>
                <a:effectLst/>
                <a:latin typeface="Merriweather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selon les estimations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03356613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répartition des gains issus cd label artiste">
            <a:extLst>
              <a:ext uri="{FF2B5EF4-FFF2-40B4-BE49-F238E27FC236}">
                <a16:creationId xmlns:a16="http://schemas.microsoft.com/office/drawing/2014/main" id="{C614A35A-E59A-4F96-9455-74455C3C591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7310" y="818167"/>
            <a:ext cx="9447513" cy="52216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8703009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 descr="abonnement streaming répartition partage gains">
            <a:extLst>
              <a:ext uri="{FF2B5EF4-FFF2-40B4-BE49-F238E27FC236}">
                <a16:creationId xmlns:a16="http://schemas.microsoft.com/office/drawing/2014/main" id="{7AB0773D-540B-424E-8CE1-C8E84CC28DD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8500" y="-47625"/>
            <a:ext cx="5715000" cy="69532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3922326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6531928-AA78-4998-908F-533F855506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L’évolution des supports musicaux</a:t>
            </a:r>
          </a:p>
        </p:txBody>
      </p:sp>
      <p:pic>
        <p:nvPicPr>
          <p:cNvPr id="1025" name="Image 20" descr="Afficher l'image d'origine">
            <a:extLst>
              <a:ext uri="{FF2B5EF4-FFF2-40B4-BE49-F238E27FC236}">
                <a16:creationId xmlns:a16="http://schemas.microsoft.com/office/drawing/2014/main" id="{CFBAD1BC-15B9-442C-AB7A-AC3B61BC72D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87694" y="1704183"/>
            <a:ext cx="2591274" cy="17248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ZoneTexte 6">
            <a:extLst>
              <a:ext uri="{FF2B5EF4-FFF2-40B4-BE49-F238E27FC236}">
                <a16:creationId xmlns:a16="http://schemas.microsoft.com/office/drawing/2014/main" id="{34E0B5F0-883E-438F-ABAA-69C90F37780A}"/>
              </a:ext>
            </a:extLst>
          </p:cNvPr>
          <p:cNvSpPr txBox="1"/>
          <p:nvPr/>
        </p:nvSpPr>
        <p:spPr>
          <a:xfrm>
            <a:off x="4176178" y="3442495"/>
            <a:ext cx="121430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1800" dirty="0">
                <a:effectLst/>
              </a:rPr>
              <a:t>Le vinyle </a:t>
            </a:r>
          </a:p>
          <a:p>
            <a:r>
              <a:rPr lang="fr-FR" dirty="0"/>
              <a:t>1948</a:t>
            </a:r>
          </a:p>
        </p:txBody>
      </p:sp>
      <p:pic>
        <p:nvPicPr>
          <p:cNvPr id="9" name="Image 8" descr="Afficher l'image d'origine">
            <a:extLst>
              <a:ext uri="{FF2B5EF4-FFF2-40B4-BE49-F238E27FC236}">
                <a16:creationId xmlns:a16="http://schemas.microsoft.com/office/drawing/2014/main" id="{16A16FA8-6928-4213-AB8B-20A8F79E036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9577" y="4546041"/>
            <a:ext cx="1905000" cy="962025"/>
          </a:xfrm>
          <a:prstGeom prst="rect">
            <a:avLst/>
          </a:prstGeom>
          <a:noFill/>
          <a:ln>
            <a:noFill/>
          </a:ln>
        </p:spPr>
      </p:pic>
      <p:pic>
        <p:nvPicPr>
          <p:cNvPr id="10" name="Image 9">
            <a:extLst>
              <a:ext uri="{FF2B5EF4-FFF2-40B4-BE49-F238E27FC236}">
                <a16:creationId xmlns:a16="http://schemas.microsoft.com/office/drawing/2014/main" id="{2E74ADDB-B0B5-469B-B7B5-F40DA98632A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1685448"/>
            <a:ext cx="2042493" cy="1724817"/>
          </a:xfrm>
          <a:prstGeom prst="rect">
            <a:avLst/>
          </a:prstGeom>
          <a:noFill/>
          <a:ln>
            <a:noFill/>
          </a:ln>
        </p:spPr>
      </p:pic>
      <p:pic>
        <p:nvPicPr>
          <p:cNvPr id="11" name="Image 10">
            <a:extLst>
              <a:ext uri="{FF2B5EF4-FFF2-40B4-BE49-F238E27FC236}">
                <a16:creationId xmlns:a16="http://schemas.microsoft.com/office/drawing/2014/main" id="{A1920FE0-979A-4D54-985B-656D8BC26746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0384" y="4155278"/>
            <a:ext cx="1955918" cy="1743552"/>
          </a:xfrm>
          <a:prstGeom prst="rect">
            <a:avLst/>
          </a:prstGeom>
          <a:noFill/>
          <a:ln>
            <a:noFill/>
          </a:ln>
        </p:spPr>
      </p:pic>
      <p:pic>
        <p:nvPicPr>
          <p:cNvPr id="1027" name="Picture 3">
            <a:extLst>
              <a:ext uri="{FF2B5EF4-FFF2-40B4-BE49-F238E27FC236}">
                <a16:creationId xmlns:a16="http://schemas.microsoft.com/office/drawing/2014/main" id="{3C7222D3-2C62-4254-B052-6E5F34865F2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01518" y="2118520"/>
            <a:ext cx="2095500" cy="13239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Picture 5" descr="Résultat d’images pour ipod">
            <a:extLst>
              <a:ext uri="{FF2B5EF4-FFF2-40B4-BE49-F238E27FC236}">
                <a16:creationId xmlns:a16="http://schemas.microsoft.com/office/drawing/2014/main" id="{71DAD7F6-B3E4-4499-93DF-8ACBF1BC70E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779" t="23698" r="29513" b="17507"/>
          <a:stretch/>
        </p:blipFill>
        <p:spPr bwMode="auto">
          <a:xfrm>
            <a:off x="6651881" y="4221329"/>
            <a:ext cx="978256" cy="22056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ZoneTexte 14">
            <a:extLst>
              <a:ext uri="{FF2B5EF4-FFF2-40B4-BE49-F238E27FC236}">
                <a16:creationId xmlns:a16="http://schemas.microsoft.com/office/drawing/2014/main" id="{D9EE4D72-89D2-46D4-9C8A-D9EC52C14865}"/>
              </a:ext>
            </a:extLst>
          </p:cNvPr>
          <p:cNvSpPr txBox="1"/>
          <p:nvPr/>
        </p:nvSpPr>
        <p:spPr>
          <a:xfrm>
            <a:off x="785193" y="3455900"/>
            <a:ext cx="20955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sz="1800" dirty="0">
                <a:solidFill>
                  <a:srgbClr val="555555"/>
                </a:solidFill>
                <a:effectLst/>
                <a:latin typeface="Open Sans" panose="020B0606030504020204" pitchFamily="34" charset="0"/>
                <a:ea typeface="Calibri" panose="020F0502020204030204" pitchFamily="34" charset="0"/>
              </a:rPr>
              <a:t>le phonographe</a:t>
            </a:r>
          </a:p>
          <a:p>
            <a:pPr algn="ctr"/>
            <a:r>
              <a:rPr lang="fr-FR" dirty="0">
                <a:solidFill>
                  <a:srgbClr val="555555"/>
                </a:solidFill>
                <a:latin typeface="Open Sans" panose="020B0606030504020204" pitchFamily="34" charset="0"/>
              </a:rPr>
              <a:t>1877</a:t>
            </a:r>
            <a:endParaRPr lang="fr-FR" dirty="0"/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EAC56512-32FD-46B8-8E72-504C84D30A28}"/>
              </a:ext>
            </a:extLst>
          </p:cNvPr>
          <p:cNvSpPr txBox="1"/>
          <p:nvPr/>
        </p:nvSpPr>
        <p:spPr>
          <a:xfrm>
            <a:off x="7185289" y="3447435"/>
            <a:ext cx="121430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1800" dirty="0">
                <a:effectLst/>
              </a:rPr>
              <a:t>La cassette </a:t>
            </a:r>
          </a:p>
          <a:p>
            <a:r>
              <a:rPr lang="fr-FR" dirty="0"/>
              <a:t>1962</a:t>
            </a:r>
          </a:p>
        </p:txBody>
      </p:sp>
      <p:sp>
        <p:nvSpPr>
          <p:cNvPr id="17" name="ZoneTexte 16">
            <a:extLst>
              <a:ext uri="{FF2B5EF4-FFF2-40B4-BE49-F238E27FC236}">
                <a16:creationId xmlns:a16="http://schemas.microsoft.com/office/drawing/2014/main" id="{84B9FE19-EC43-4202-80C9-6FE0DDF108CA}"/>
              </a:ext>
            </a:extLst>
          </p:cNvPr>
          <p:cNvSpPr txBox="1"/>
          <p:nvPr/>
        </p:nvSpPr>
        <p:spPr>
          <a:xfrm>
            <a:off x="1563469" y="5898830"/>
            <a:ext cx="121430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1800" dirty="0">
                <a:effectLst/>
              </a:rPr>
              <a:t>Le CD</a:t>
            </a:r>
          </a:p>
          <a:p>
            <a:r>
              <a:rPr lang="fr-FR" dirty="0"/>
              <a:t>1983</a:t>
            </a:r>
          </a:p>
        </p:txBody>
      </p:sp>
      <p:sp>
        <p:nvSpPr>
          <p:cNvPr id="18" name="ZoneTexte 17">
            <a:extLst>
              <a:ext uri="{FF2B5EF4-FFF2-40B4-BE49-F238E27FC236}">
                <a16:creationId xmlns:a16="http://schemas.microsoft.com/office/drawing/2014/main" id="{519149E0-0DE6-4CBC-9CC6-B0D06D8B0196}"/>
              </a:ext>
            </a:extLst>
          </p:cNvPr>
          <p:cNvSpPr txBox="1"/>
          <p:nvPr/>
        </p:nvSpPr>
        <p:spPr>
          <a:xfrm>
            <a:off x="4637944" y="5780615"/>
            <a:ext cx="19050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1800" dirty="0">
                <a:effectLst/>
              </a:rPr>
              <a:t>2001</a:t>
            </a:r>
          </a:p>
          <a:p>
            <a:r>
              <a:rPr lang="fr-FR" dirty="0"/>
              <a:t>Le format mp3</a:t>
            </a:r>
          </a:p>
        </p:txBody>
      </p:sp>
      <p:pic>
        <p:nvPicPr>
          <p:cNvPr id="1031" name="Picture 7" descr="Résultat d’images pour spotify apple deezer">
            <a:extLst>
              <a:ext uri="{FF2B5EF4-FFF2-40B4-BE49-F238E27FC236}">
                <a16:creationId xmlns:a16="http://schemas.microsoft.com/office/drawing/2014/main" id="{5E10FBB4-6A9C-488B-91CF-EA9C3ED13A8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78761" y="4066115"/>
            <a:ext cx="2952750" cy="1714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9" name="ZoneTexte 18">
            <a:extLst>
              <a:ext uri="{FF2B5EF4-FFF2-40B4-BE49-F238E27FC236}">
                <a16:creationId xmlns:a16="http://schemas.microsoft.com/office/drawing/2014/main" id="{BC967466-08AE-4280-AAB9-9173068BB6BA}"/>
              </a:ext>
            </a:extLst>
          </p:cNvPr>
          <p:cNvSpPr txBox="1"/>
          <p:nvPr/>
        </p:nvSpPr>
        <p:spPr>
          <a:xfrm>
            <a:off x="8840192" y="5846544"/>
            <a:ext cx="1905000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1800" dirty="0">
                <a:effectLst/>
              </a:rPr>
              <a:t>2010’s</a:t>
            </a:r>
          </a:p>
          <a:p>
            <a:r>
              <a:rPr lang="fr-FR" dirty="0"/>
              <a:t>Le streaming 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0812778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B486D7E-5496-4803-808A-8EE50C8D93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Les principaux labels 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7F84C23-8B82-4480-9218-4765C0D60D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lnSpc>
                <a:spcPct val="107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fr-FR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Les labels majeurs (ou </a:t>
            </a:r>
            <a:r>
              <a:rPr lang="fr-FR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  <a:hlinkClick r:id="rId2" tooltip="Majors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majors</a:t>
            </a:r>
            <a:r>
              <a:rPr lang="fr-FR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: </a:t>
            </a:r>
          </a:p>
          <a:p>
            <a:pPr>
              <a:lnSpc>
                <a:spcPct val="107000"/>
              </a:lnSpc>
              <a:spcBef>
                <a:spcPts val="600"/>
              </a:spcBef>
              <a:spcAft>
                <a:spcPts val="600"/>
              </a:spcAft>
            </a:pPr>
            <a:r>
              <a:rPr lang="fr-FR" sz="24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Universal Music Group  </a:t>
            </a:r>
            <a:r>
              <a:rPr lang="fr-FR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(comprend, </a:t>
            </a:r>
            <a:r>
              <a:rPr lang="fr-FR" sz="24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fr-FR" sz="24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  <a:hlinkClick r:id="rId3" tooltip="PolyGram Music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olyGram</a:t>
            </a:r>
            <a:r>
              <a:rPr lang="fr-FR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racheté en 1999 ; et </a:t>
            </a:r>
            <a:r>
              <a:rPr lang="fr-FR" sz="2400" dirty="0">
                <a:solidFill>
                  <a:srgbClr val="0563C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  <a:hlinkClick r:id="rId4" tooltip="EMI Grou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EMI </a:t>
            </a:r>
            <a:r>
              <a:rPr lang="fr-FR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  <a:hlinkClick r:id="rId4" tooltip="EMI Grou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Group</a:t>
            </a:r>
            <a:r>
              <a:rPr lang="fr-FR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racheté en 2012 ;</a:t>
            </a:r>
          </a:p>
          <a:p>
            <a:pPr>
              <a:lnSpc>
                <a:spcPct val="107000"/>
              </a:lnSpc>
              <a:spcBef>
                <a:spcPts val="600"/>
              </a:spcBef>
              <a:spcAft>
                <a:spcPts val="600"/>
              </a:spcAft>
            </a:pPr>
            <a:r>
              <a:rPr lang="fr-FR" sz="24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CBS Records, </a:t>
            </a:r>
            <a:r>
              <a:rPr lang="fr-FR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renommé Sony Music Entertainment en 1991, Sony-</a:t>
            </a:r>
            <a:r>
              <a:rPr lang="fr-FR" sz="24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BMG</a:t>
            </a:r>
            <a:r>
              <a:rPr lang="fr-FR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en 2004 puis à nouveau Sony Music Entertainment en 2008 ; </a:t>
            </a:r>
            <a:r>
              <a:rPr lang="fr-FR" sz="2400" dirty="0" err="1">
                <a:solidFill>
                  <a:srgbClr val="0563C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  <a:hlinkClick r:id="rId5" tooltip="BMG Entertainment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BMG</a:t>
            </a:r>
            <a:r>
              <a:rPr lang="fr-FR" sz="2400" dirty="0">
                <a:solidFill>
                  <a:srgbClr val="0563C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  <a:hlinkClick r:id="rId5" tooltip="BMG Entertainment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lang="fr-FR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  <a:hlinkClick r:id="rId5" tooltip="BMG Entertainment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Entertainment</a:t>
            </a:r>
            <a:r>
              <a:rPr lang="fr-FR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fusionné avec Sony Music Entertainment en 2004 ;</a:t>
            </a:r>
          </a:p>
          <a:p>
            <a:pPr>
              <a:lnSpc>
                <a:spcPct val="107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4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Warner Electra Atlantic Records, </a:t>
            </a:r>
            <a:r>
              <a:rPr lang="en-US" sz="24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renommé</a:t>
            </a:r>
            <a:r>
              <a:rPr lang="en-US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Warner Music Group </a:t>
            </a:r>
            <a:r>
              <a:rPr lang="en-US" sz="24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en</a:t>
            </a:r>
            <a:r>
              <a:rPr lang="en-US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2004.</a:t>
            </a:r>
            <a:endParaRPr lang="fr-FR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endParaRPr lang="fr-FR" sz="2400" dirty="0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fr-FR" sz="2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Les labels discographiques qui ne sont pas sous contrôle des majors sont considérés comme </a:t>
            </a:r>
            <a:r>
              <a:rPr lang="fr-FR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« indépendants » (ou indés). </a:t>
            </a:r>
          </a:p>
          <a:p>
            <a:endParaRPr lang="fr-FR" sz="3600" dirty="0"/>
          </a:p>
        </p:txBody>
      </p:sp>
    </p:spTree>
    <p:extLst>
      <p:ext uri="{BB962C8B-B14F-4D97-AF65-F5344CB8AC3E}">
        <p14:creationId xmlns:p14="http://schemas.microsoft.com/office/powerpoint/2010/main" val="14791818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B486D7E-5496-4803-808A-8EE50C8D93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Les principales sources de revenus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7F84C23-8B82-4480-9218-4765C0D60D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07000"/>
              </a:lnSpc>
              <a:spcBef>
                <a:spcPts val="600"/>
              </a:spcBef>
              <a:spcAft>
                <a:spcPts val="600"/>
              </a:spcAft>
              <a:buFontTx/>
              <a:buChar char="-"/>
            </a:pPr>
            <a:r>
              <a:rPr lang="fr-FR" sz="1800" dirty="0">
                <a:solidFill>
                  <a:srgbClr val="202122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Concert </a:t>
            </a:r>
          </a:p>
          <a:p>
            <a:pPr>
              <a:lnSpc>
                <a:spcPct val="107000"/>
              </a:lnSpc>
              <a:spcBef>
                <a:spcPts val="600"/>
              </a:spcBef>
              <a:spcAft>
                <a:spcPts val="600"/>
              </a:spcAft>
              <a:buFontTx/>
              <a:buChar char="-"/>
            </a:pPr>
            <a:r>
              <a:rPr lang="fr-FR" sz="1800" dirty="0">
                <a:solidFill>
                  <a:srgbClr val="202122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Vente de titres </a:t>
            </a:r>
          </a:p>
          <a:p>
            <a:pPr>
              <a:lnSpc>
                <a:spcPct val="107000"/>
              </a:lnSpc>
              <a:spcBef>
                <a:spcPts val="600"/>
              </a:spcBef>
              <a:spcAft>
                <a:spcPts val="600"/>
              </a:spcAft>
              <a:buFontTx/>
              <a:buChar char="-"/>
            </a:pPr>
            <a:r>
              <a:rPr lang="fr-FR" sz="1800" dirty="0">
                <a:solidFill>
                  <a:srgbClr val="202122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Abonnements aux plateformes de streaming </a:t>
            </a:r>
          </a:p>
          <a:p>
            <a:pPr>
              <a:lnSpc>
                <a:spcPct val="107000"/>
              </a:lnSpc>
              <a:spcBef>
                <a:spcPts val="600"/>
              </a:spcBef>
              <a:spcAft>
                <a:spcPts val="600"/>
              </a:spcAft>
              <a:buFontTx/>
              <a:buChar char="-"/>
            </a:pPr>
            <a:endParaRPr lang="fr-F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9035753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B486D7E-5496-4803-808A-8EE50C8D93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Les droits d’auteurs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EC8196C9-6622-4CBB-8150-A2E7F726B292}"/>
              </a:ext>
            </a:extLst>
          </p:cNvPr>
          <p:cNvSpPr txBox="1"/>
          <p:nvPr/>
        </p:nvSpPr>
        <p:spPr>
          <a:xfrm>
            <a:off x="905312" y="1875246"/>
            <a:ext cx="9905300" cy="421140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2800" b="0" dirty="0">
                <a:solidFill>
                  <a:srgbClr val="495762"/>
                </a:solidFill>
                <a:effectLst/>
                <a:latin typeface="Playfair Display" panose="00000500000000000000" pitchFamily="2" charset="0"/>
                <a:ea typeface="Times New Roman" panose="02020603050405020304" pitchFamily="18" charset="0"/>
              </a:rPr>
              <a:t>Les auteurs, compositeurs et éditeurs</a:t>
            </a:r>
            <a:endParaRPr lang="fr-FR" sz="16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l">
              <a:spcAft>
                <a:spcPts val="1920"/>
              </a:spcAft>
            </a:pPr>
            <a:r>
              <a:rPr lang="fr-FR" sz="1800" dirty="0">
                <a:solidFill>
                  <a:srgbClr val="495762"/>
                </a:solidFill>
                <a:effectLst/>
                <a:latin typeface="Merriweather" panose="00000500000000000000" pitchFamily="2" charset="0"/>
                <a:ea typeface="Times New Roman" panose="02020603050405020304" pitchFamily="18" charset="0"/>
              </a:rPr>
              <a:t>D’un côté, il y a les titulaires des </a:t>
            </a:r>
            <a:r>
              <a:rPr lang="fr-FR" sz="1800" b="1" dirty="0">
                <a:solidFill>
                  <a:srgbClr val="DB0B5B"/>
                </a:solidFill>
                <a:effectLst/>
                <a:latin typeface="Merriweather" panose="00000500000000000000" pitchFamily="2" charset="0"/>
                <a:ea typeface="Times New Roman" panose="02020603050405020304" pitchFamily="18" charset="0"/>
              </a:rPr>
              <a:t>DROITS D’AUTEUR</a:t>
            </a:r>
            <a:r>
              <a:rPr lang="fr-FR" sz="1800" dirty="0">
                <a:solidFill>
                  <a:srgbClr val="DB0B5B"/>
                </a:solidFill>
                <a:effectLst/>
                <a:latin typeface="Merriweather" panose="00000500000000000000" pitchFamily="2" charset="0"/>
                <a:ea typeface="Times New Roman" panose="02020603050405020304" pitchFamily="18" charset="0"/>
              </a:rPr>
              <a:t> </a:t>
            </a:r>
            <a:r>
              <a:rPr lang="fr-FR" sz="1800" dirty="0">
                <a:solidFill>
                  <a:srgbClr val="495762"/>
                </a:solidFill>
                <a:effectLst/>
                <a:latin typeface="Merriweather" panose="00000500000000000000" pitchFamily="2" charset="0"/>
                <a:ea typeface="Times New Roman" panose="02020603050405020304" pitchFamily="18" charset="0"/>
              </a:rPr>
              <a:t>: c’est-à-dire </a:t>
            </a:r>
            <a:r>
              <a:rPr lang="fr-FR" sz="1800" b="1" dirty="0">
                <a:solidFill>
                  <a:srgbClr val="495762"/>
                </a:solidFill>
                <a:effectLst/>
                <a:latin typeface="Merriweather" panose="00000500000000000000" pitchFamily="2" charset="0"/>
                <a:ea typeface="Times New Roman" panose="02020603050405020304" pitchFamily="18" charset="0"/>
              </a:rPr>
              <a:t>l’auteur-compositeur</a:t>
            </a:r>
            <a:r>
              <a:rPr lang="fr-FR" sz="1800" dirty="0">
                <a:solidFill>
                  <a:srgbClr val="495762"/>
                </a:solidFill>
                <a:effectLst/>
                <a:latin typeface="Merriweather" panose="00000500000000000000" pitchFamily="2" charset="0"/>
                <a:ea typeface="Times New Roman" panose="02020603050405020304" pitchFamily="18" charset="0"/>
              </a:rPr>
              <a:t>, et souvent ils sont </a:t>
            </a:r>
            <a:r>
              <a:rPr lang="fr-FR" sz="1800" b="1" dirty="0">
                <a:solidFill>
                  <a:srgbClr val="495762"/>
                </a:solidFill>
                <a:effectLst/>
                <a:latin typeface="Merriweather" panose="00000500000000000000" pitchFamily="2" charset="0"/>
                <a:ea typeface="Times New Roman" panose="02020603050405020304" pitchFamily="18" charset="0"/>
              </a:rPr>
              <a:t>plusieurs </a:t>
            </a:r>
            <a:r>
              <a:rPr lang="fr-FR" sz="1800" dirty="0">
                <a:solidFill>
                  <a:srgbClr val="495762"/>
                </a:solidFill>
                <a:effectLst/>
                <a:latin typeface="Merriweather" panose="00000500000000000000" pitchFamily="2" charset="0"/>
                <a:ea typeface="Times New Roman" panose="02020603050405020304" pitchFamily="18" charset="0"/>
              </a:rPr>
              <a:t>auteurs et/ou plusieurs compositeurs, sans oublier les </a:t>
            </a:r>
            <a:r>
              <a:rPr lang="fr-FR" sz="1800" b="1" dirty="0">
                <a:solidFill>
                  <a:srgbClr val="495762"/>
                </a:solidFill>
                <a:effectLst/>
                <a:latin typeface="Merriweather" panose="00000500000000000000" pitchFamily="2" charset="0"/>
                <a:ea typeface="Times New Roman" panose="02020603050405020304" pitchFamily="18" charset="0"/>
              </a:rPr>
              <a:t>arrangeurs</a:t>
            </a:r>
            <a:r>
              <a:rPr lang="fr-FR" sz="1800" dirty="0">
                <a:solidFill>
                  <a:srgbClr val="495762"/>
                </a:solidFill>
                <a:effectLst/>
                <a:latin typeface="Merriweather" panose="00000500000000000000" pitchFamily="2" charset="0"/>
                <a:ea typeface="Times New Roman" panose="02020603050405020304" pitchFamily="18" charset="0"/>
              </a:rPr>
              <a:t>. Il peut y avoir aussi un </a:t>
            </a:r>
            <a:r>
              <a:rPr lang="fr-FR" sz="1800" b="1" u="none" strike="noStrike" dirty="0">
                <a:solidFill>
                  <a:srgbClr val="8193A1"/>
                </a:solidFill>
                <a:effectLst/>
                <a:latin typeface="Merriweather" panose="00000500000000000000" pitchFamily="2" charset="0"/>
                <a:ea typeface="Times New Roman" panose="02020603050405020304" pitchFamily="18" charset="0"/>
                <a:hlinkClick r:id="rId2"/>
              </a:rPr>
              <a:t>éditeur musical</a:t>
            </a:r>
            <a:r>
              <a:rPr lang="fr-FR" sz="1800" dirty="0">
                <a:solidFill>
                  <a:srgbClr val="495762"/>
                </a:solidFill>
                <a:effectLst/>
                <a:latin typeface="Merriweather" panose="00000500000000000000" pitchFamily="2" charset="0"/>
                <a:ea typeface="Times New Roman" panose="02020603050405020304" pitchFamily="18" charset="0"/>
              </a:rPr>
              <a:t>, ou plusieurs.</a:t>
            </a:r>
            <a:endParaRPr lang="fr-FR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l">
              <a:spcAft>
                <a:spcPts val="1920"/>
              </a:spcAft>
            </a:pPr>
            <a:r>
              <a:rPr lang="fr-FR" sz="1800" dirty="0">
                <a:solidFill>
                  <a:srgbClr val="495762"/>
                </a:solidFill>
                <a:effectLst/>
                <a:latin typeface="Merriweather" panose="00000500000000000000" pitchFamily="2" charset="0"/>
                <a:ea typeface="Times New Roman" panose="02020603050405020304" pitchFamily="18" charset="0"/>
              </a:rPr>
              <a:t>Sans oublier </a:t>
            </a:r>
            <a:r>
              <a:rPr lang="fr-FR" sz="1800" b="1" u="sng" dirty="0">
                <a:solidFill>
                  <a:srgbClr val="8193A1"/>
                </a:solidFill>
                <a:effectLst/>
                <a:latin typeface="Merriweather" panose="00000500000000000000" pitchFamily="2" charset="0"/>
                <a:ea typeface="Times New Roman" panose="02020603050405020304" pitchFamily="18" charset="0"/>
                <a:hlinkClick r:id="rId3"/>
              </a:rPr>
              <a:t>la </a:t>
            </a:r>
            <a:r>
              <a:rPr lang="fr-FR" sz="1800" b="1" u="sng" dirty="0" err="1">
                <a:solidFill>
                  <a:srgbClr val="8193A1"/>
                </a:solidFill>
                <a:effectLst/>
                <a:latin typeface="Merriweather" panose="00000500000000000000" pitchFamily="2" charset="0"/>
                <a:ea typeface="Times New Roman" panose="02020603050405020304" pitchFamily="18" charset="0"/>
                <a:hlinkClick r:id="rId3"/>
              </a:rPr>
              <a:t>Sacem</a:t>
            </a:r>
            <a:r>
              <a:rPr lang="fr-FR" sz="1800" b="1" dirty="0">
                <a:solidFill>
                  <a:srgbClr val="495762"/>
                </a:solidFill>
                <a:effectLst/>
                <a:latin typeface="Merriweather" panose="00000500000000000000" pitchFamily="2" charset="0"/>
                <a:ea typeface="Times New Roman" panose="02020603050405020304" pitchFamily="18" charset="0"/>
              </a:rPr>
              <a:t>. </a:t>
            </a:r>
            <a:r>
              <a:rPr lang="fr-FR" sz="1800" dirty="0">
                <a:solidFill>
                  <a:srgbClr val="495762"/>
                </a:solidFill>
                <a:effectLst/>
                <a:latin typeface="Merriweather" panose="00000500000000000000" pitchFamily="2" charset="0"/>
                <a:ea typeface="Times New Roman" panose="02020603050405020304" pitchFamily="18" charset="0"/>
              </a:rPr>
              <a:t>C’est à elle que les plateformes de streaming reversent l’argent (environ 15% des revenus des abonnements HT) pour qu’elle se charge de le redistribuer aux auteurs, compositeurs, éditeurs. Donc forcément, il faut déduire les frais de gestion.</a:t>
            </a:r>
            <a:endParaRPr lang="fr-FR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l"/>
            <a:r>
              <a:rPr lang="fr-FR" sz="2800" b="0" dirty="0">
                <a:solidFill>
                  <a:srgbClr val="495762"/>
                </a:solidFill>
                <a:effectLst/>
                <a:latin typeface="Playfair Display" panose="00000500000000000000" pitchFamily="2" charset="0"/>
                <a:ea typeface="Times New Roman" panose="02020603050405020304" pitchFamily="18" charset="0"/>
              </a:rPr>
              <a:t>Les artistes-interprètes, labels et distributeurs</a:t>
            </a:r>
            <a:endParaRPr lang="fr-FR" sz="16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l">
              <a:spcAft>
                <a:spcPts val="1920"/>
              </a:spcAft>
            </a:pPr>
            <a:r>
              <a:rPr lang="fr-FR" sz="1800" dirty="0">
                <a:solidFill>
                  <a:srgbClr val="495762"/>
                </a:solidFill>
                <a:effectLst/>
                <a:latin typeface="Merriweather" panose="00000500000000000000" pitchFamily="2" charset="0"/>
                <a:ea typeface="Times New Roman" panose="02020603050405020304" pitchFamily="18" charset="0"/>
              </a:rPr>
              <a:t>De l’autre côté, il y a les titulaires des </a:t>
            </a:r>
            <a:r>
              <a:rPr lang="fr-FR" sz="1800" b="1" dirty="0">
                <a:solidFill>
                  <a:srgbClr val="DB0B5B"/>
                </a:solidFill>
                <a:effectLst/>
                <a:latin typeface="Merriweather" panose="00000500000000000000" pitchFamily="2" charset="0"/>
                <a:ea typeface="Times New Roman" panose="02020603050405020304" pitchFamily="18" charset="0"/>
              </a:rPr>
              <a:t>DROITS VOISINS </a:t>
            </a:r>
            <a:r>
              <a:rPr lang="fr-FR" sz="1800" dirty="0">
                <a:solidFill>
                  <a:srgbClr val="495762"/>
                </a:solidFill>
                <a:effectLst/>
                <a:latin typeface="Merriweather" panose="00000500000000000000" pitchFamily="2" charset="0"/>
                <a:ea typeface="Times New Roman" panose="02020603050405020304" pitchFamily="18" charset="0"/>
              </a:rPr>
              <a:t>: c’est-à-dire </a:t>
            </a:r>
            <a:r>
              <a:rPr lang="fr-FR" sz="1800" b="1" dirty="0">
                <a:solidFill>
                  <a:srgbClr val="495762"/>
                </a:solidFill>
                <a:effectLst/>
                <a:latin typeface="Merriweather" panose="00000500000000000000" pitchFamily="2" charset="0"/>
                <a:ea typeface="Times New Roman" panose="02020603050405020304" pitchFamily="18" charset="0"/>
              </a:rPr>
              <a:t>l’artiste-interprète</a:t>
            </a:r>
            <a:r>
              <a:rPr lang="fr-FR" sz="1800" dirty="0">
                <a:solidFill>
                  <a:srgbClr val="495762"/>
                </a:solidFill>
                <a:effectLst/>
                <a:latin typeface="Merriweather" panose="00000500000000000000" pitchFamily="2" charset="0"/>
                <a:ea typeface="Times New Roman" panose="02020603050405020304" pitchFamily="18" charset="0"/>
              </a:rPr>
              <a:t>, et généralement ils sont plusieurs : tous les chanteurs, choristes et musiciens qui ont participé.</a:t>
            </a:r>
            <a:endParaRPr lang="fr-FR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2050" name="Picture 2" descr="Résultat d’images pour sacem">
            <a:extLst>
              <a:ext uri="{FF2B5EF4-FFF2-40B4-BE49-F238E27FC236}">
                <a16:creationId xmlns:a16="http://schemas.microsoft.com/office/drawing/2014/main" id="{BD2E1E95-26E8-4F98-9FB6-6D35D9B4200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5233"/>
          <a:stretch/>
        </p:blipFill>
        <p:spPr bwMode="auto">
          <a:xfrm>
            <a:off x="8159567" y="0"/>
            <a:ext cx="3932202" cy="19607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671195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B486D7E-5496-4803-808A-8EE50C8D93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Les droits d’auteurs</a:t>
            </a:r>
          </a:p>
        </p:txBody>
      </p:sp>
      <p:pic>
        <p:nvPicPr>
          <p:cNvPr id="2050" name="Picture 2" descr="Résultat d’images pour sacem">
            <a:extLst>
              <a:ext uri="{FF2B5EF4-FFF2-40B4-BE49-F238E27FC236}">
                <a16:creationId xmlns:a16="http://schemas.microsoft.com/office/drawing/2014/main" id="{BD2E1E95-26E8-4F98-9FB6-6D35D9B4200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5233"/>
          <a:stretch/>
        </p:blipFill>
        <p:spPr bwMode="auto">
          <a:xfrm>
            <a:off x="8159567" y="0"/>
            <a:ext cx="3932202" cy="19607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ZoneTexte 5">
            <a:extLst>
              <a:ext uri="{FF2B5EF4-FFF2-40B4-BE49-F238E27FC236}">
                <a16:creationId xmlns:a16="http://schemas.microsoft.com/office/drawing/2014/main" id="{0862EA33-3792-4E95-8313-7413D972CDF9}"/>
              </a:ext>
            </a:extLst>
          </p:cNvPr>
          <p:cNvSpPr txBox="1"/>
          <p:nvPr/>
        </p:nvSpPr>
        <p:spPr>
          <a:xfrm>
            <a:off x="767018" y="1690688"/>
            <a:ext cx="10515599" cy="511999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1600" b="1" dirty="0">
                <a:solidFill>
                  <a:srgbClr val="495762"/>
                </a:solidFill>
                <a:effectLst/>
                <a:latin typeface="Playfair Display" panose="00000500000000000000" pitchFamily="2" charset="0"/>
                <a:ea typeface="Times New Roman" panose="02020603050405020304" pitchFamily="18" charset="0"/>
              </a:rPr>
              <a:t>Les droits patrimoniaux</a:t>
            </a:r>
            <a:endParaRPr lang="fr-FR" sz="105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l">
              <a:lnSpc>
                <a:spcPct val="107000"/>
              </a:lnSpc>
              <a:spcBef>
                <a:spcPts val="200"/>
              </a:spcBef>
            </a:pPr>
            <a:r>
              <a:rPr lang="fr-FR" sz="1200" b="1" i="1" dirty="0">
                <a:solidFill>
                  <a:srgbClr val="495762"/>
                </a:solidFill>
                <a:effectLst/>
                <a:latin typeface="Playfair Display" panose="000005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1.1. </a:t>
            </a:r>
            <a:r>
              <a:rPr lang="fr-FR" sz="1200" b="0" i="1" dirty="0">
                <a:solidFill>
                  <a:srgbClr val="495762"/>
                </a:solidFill>
                <a:effectLst/>
                <a:latin typeface="Playfair Display" panose="000005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Le droit d’autoriser (ou d’interdire)</a:t>
            </a:r>
            <a:endParaRPr lang="fr-FR" sz="900" b="1" i="1" dirty="0">
              <a:solidFill>
                <a:srgbClr val="2F5496"/>
              </a:solidFill>
              <a:effectLst/>
              <a:latin typeface="Calibri Light" panose="020F03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spcAft>
                <a:spcPts val="1920"/>
              </a:spcAft>
            </a:pPr>
            <a:r>
              <a:rPr lang="fr-FR" sz="1100" dirty="0">
                <a:solidFill>
                  <a:srgbClr val="495762"/>
                </a:solidFill>
                <a:effectLst/>
                <a:latin typeface="Merriweather" panose="00000500000000000000" pitchFamily="2" charset="0"/>
                <a:ea typeface="Times New Roman" panose="02020603050405020304" pitchFamily="18" charset="0"/>
              </a:rPr>
              <a:t>Avant 1985, aucune loi ne reconnaissait officiellement aux artistes-interprètes de droits sur leurs prestations enregistrées et leurs exploitations ultérieures.</a:t>
            </a:r>
            <a:r>
              <a:rPr lang="fr-FR" sz="1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fr-FR" sz="1100" dirty="0">
                <a:solidFill>
                  <a:srgbClr val="495762"/>
                </a:solidFill>
                <a:effectLst/>
                <a:latin typeface="Merriweather" panose="00000500000000000000" pitchFamily="2" charset="0"/>
                <a:ea typeface="Times New Roman" panose="02020603050405020304" pitchFamily="18" charset="0"/>
              </a:rPr>
              <a:t>C’est-à-dire que les artistes ne tiraient aucune rémunération de la diffusion et de l’exploitation de l’enregistrement auquel ils avaient pourtant participé.</a:t>
            </a:r>
            <a:endParaRPr lang="fr-FR" sz="1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l">
              <a:spcAft>
                <a:spcPts val="1920"/>
              </a:spcAft>
            </a:pPr>
            <a:r>
              <a:rPr lang="fr-FR" sz="1100" dirty="0">
                <a:solidFill>
                  <a:srgbClr val="495762"/>
                </a:solidFill>
                <a:effectLst/>
                <a:latin typeface="Merriweather" panose="00000500000000000000" pitchFamily="2" charset="0"/>
                <a:ea typeface="Times New Roman" panose="02020603050405020304" pitchFamily="18" charset="0"/>
              </a:rPr>
              <a:t>La loi du 3 juillet 1985, dite</a:t>
            </a:r>
            <a:r>
              <a:rPr lang="fr-FR" sz="1100" b="1" dirty="0">
                <a:solidFill>
                  <a:srgbClr val="495762"/>
                </a:solidFill>
                <a:effectLst/>
                <a:latin typeface="Merriweather" panose="00000500000000000000" pitchFamily="2" charset="0"/>
                <a:ea typeface="Times New Roman" panose="02020603050405020304" pitchFamily="18" charset="0"/>
              </a:rPr>
              <a:t> « Loi Lang » </a:t>
            </a:r>
            <a:r>
              <a:rPr lang="fr-FR" sz="1100" dirty="0">
                <a:solidFill>
                  <a:srgbClr val="495762"/>
                </a:solidFill>
                <a:effectLst/>
                <a:latin typeface="Merriweather" panose="00000500000000000000" pitchFamily="2" charset="0"/>
                <a:ea typeface="Times New Roman" panose="02020603050405020304" pitchFamily="18" charset="0"/>
              </a:rPr>
              <a:t>dont tu as entendu ou tu entendras souvent parler, </a:t>
            </a:r>
            <a:r>
              <a:rPr lang="fr-FR" sz="1100" b="1" dirty="0">
                <a:solidFill>
                  <a:srgbClr val="495762"/>
                </a:solidFill>
                <a:effectLst/>
                <a:latin typeface="Merriweather" panose="00000500000000000000" pitchFamily="2" charset="0"/>
                <a:ea typeface="Times New Roman" panose="02020603050405020304" pitchFamily="18" charset="0"/>
              </a:rPr>
              <a:t>a finalement reconnu « officiellement » </a:t>
            </a:r>
            <a:r>
              <a:rPr lang="fr-FR" sz="1100" dirty="0">
                <a:solidFill>
                  <a:srgbClr val="495762"/>
                </a:solidFill>
                <a:effectLst/>
                <a:latin typeface="Merriweather" panose="00000500000000000000" pitchFamily="2" charset="0"/>
                <a:ea typeface="Times New Roman" panose="02020603050405020304" pitchFamily="18" charset="0"/>
              </a:rPr>
              <a:t>à l’artiste-interprète un </a:t>
            </a:r>
            <a:r>
              <a:rPr lang="fr-FR" sz="1100" b="1" dirty="0">
                <a:solidFill>
                  <a:srgbClr val="495762"/>
                </a:solidFill>
                <a:effectLst/>
                <a:latin typeface="Merriweather" panose="00000500000000000000" pitchFamily="2" charset="0"/>
                <a:ea typeface="Times New Roman" panose="02020603050405020304" pitchFamily="18" charset="0"/>
              </a:rPr>
              <a:t>droit de PROPRIÉTÉ </a:t>
            </a:r>
            <a:r>
              <a:rPr lang="fr-FR" sz="1100" dirty="0">
                <a:solidFill>
                  <a:srgbClr val="495762"/>
                </a:solidFill>
                <a:effectLst/>
                <a:latin typeface="Merriweather" panose="00000500000000000000" pitchFamily="2" charset="0"/>
                <a:ea typeface="Times New Roman" panose="02020603050405020304" pitchFamily="18" charset="0"/>
              </a:rPr>
              <a:t>sur son interprétation. (Je dis « officiellement, parce qu’avant ça, c’était plutôt du cas par cas disons).</a:t>
            </a:r>
            <a:endParaRPr lang="fr-FR" sz="1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l">
              <a:spcAft>
                <a:spcPts val="1920"/>
              </a:spcAft>
            </a:pPr>
            <a:r>
              <a:rPr lang="fr-FR" sz="1100" dirty="0">
                <a:solidFill>
                  <a:srgbClr val="495762"/>
                </a:solidFill>
                <a:effectLst/>
                <a:latin typeface="Merriweather" panose="00000500000000000000" pitchFamily="2" charset="0"/>
                <a:ea typeface="Times New Roman" panose="02020603050405020304" pitchFamily="18" charset="0"/>
              </a:rPr>
              <a:t>C’est-à-dire que l’interprète a désormais </a:t>
            </a:r>
            <a:r>
              <a:rPr lang="fr-FR" sz="1100" b="1" dirty="0">
                <a:solidFill>
                  <a:srgbClr val="495762"/>
                </a:solidFill>
                <a:effectLst/>
                <a:latin typeface="Merriweather" panose="00000500000000000000" pitchFamily="2" charset="0"/>
                <a:ea typeface="Times New Roman" panose="02020603050405020304" pitchFamily="18" charset="0"/>
              </a:rPr>
              <a:t>le </a:t>
            </a:r>
            <a:r>
              <a:rPr lang="fr-FR" sz="1100" b="1" dirty="0">
                <a:solidFill>
                  <a:srgbClr val="DB0B5B"/>
                </a:solidFill>
                <a:effectLst/>
                <a:latin typeface="Merriweather" panose="00000500000000000000" pitchFamily="2" charset="0"/>
                <a:ea typeface="Times New Roman" panose="02020603050405020304" pitchFamily="18" charset="0"/>
              </a:rPr>
              <a:t>droit d’autoriser ou d’interdire l’exploitation, la diffusion de son travail</a:t>
            </a:r>
            <a:r>
              <a:rPr lang="fr-FR" sz="1100" b="1" dirty="0">
                <a:solidFill>
                  <a:srgbClr val="495762"/>
                </a:solidFill>
                <a:effectLst/>
                <a:latin typeface="Merriweather" panose="00000500000000000000" pitchFamily="2" charset="0"/>
                <a:ea typeface="Times New Roman" panose="02020603050405020304" pitchFamily="18" charset="0"/>
              </a:rPr>
              <a:t>, ET SURTOUT il a le droit de le faire </a:t>
            </a:r>
            <a:r>
              <a:rPr lang="fr-FR" sz="1100" b="1" dirty="0">
                <a:solidFill>
                  <a:srgbClr val="DB0B5B"/>
                </a:solidFill>
                <a:effectLst/>
                <a:latin typeface="Merriweather" panose="00000500000000000000" pitchFamily="2" charset="0"/>
                <a:ea typeface="Times New Roman" panose="02020603050405020304" pitchFamily="18" charset="0"/>
              </a:rPr>
              <a:t>contre rémunération.</a:t>
            </a:r>
            <a:r>
              <a:rPr lang="fr-FR" sz="1100" b="1" dirty="0">
                <a:solidFill>
                  <a:srgbClr val="495762"/>
                </a:solidFill>
                <a:effectLst/>
                <a:latin typeface="Merriweather" panose="00000500000000000000" pitchFamily="2" charset="0"/>
                <a:ea typeface="Times New Roman" panose="02020603050405020304" pitchFamily="18" charset="0"/>
              </a:rPr>
              <a:t> Donc, l’artiste a le droit d’autoriser (ou d’interdire) :</a:t>
            </a:r>
          </a:p>
          <a:p>
            <a:pPr marL="342900" lvl="0" indent="-342900" algn="l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fr-FR" sz="1100" b="1" dirty="0">
                <a:solidFill>
                  <a:srgbClr val="495762"/>
                </a:solidFill>
                <a:effectLst/>
                <a:latin typeface="Merriweather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l’enregistrement de sa prestation</a:t>
            </a:r>
            <a:endParaRPr lang="fr-FR" sz="900" b="1" dirty="0">
              <a:solidFill>
                <a:srgbClr val="495762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l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fr-FR" sz="1100" b="1" dirty="0">
                <a:solidFill>
                  <a:srgbClr val="495762"/>
                </a:solidFill>
                <a:effectLst/>
                <a:latin typeface="Merriweather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la reproduction de sa prestation (= faire des copies, fabriquer de multiples exemplaires)</a:t>
            </a:r>
            <a:endParaRPr lang="fr-FR" sz="900" b="1" dirty="0">
              <a:solidFill>
                <a:srgbClr val="495762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l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fr-FR" sz="1100" b="1" dirty="0">
                <a:solidFill>
                  <a:srgbClr val="495762"/>
                </a:solidFill>
                <a:effectLst/>
                <a:latin typeface="Merriweather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la communication au public de sa prestation (= vente dans le commerce, diffusion par la radio, télévision,…)</a:t>
            </a:r>
            <a:endParaRPr lang="fr-FR" sz="900" b="1" dirty="0">
              <a:solidFill>
                <a:srgbClr val="495762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l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fr-FR" sz="1100" b="1" dirty="0">
                <a:solidFill>
                  <a:srgbClr val="495762"/>
                </a:solidFill>
                <a:effectLst/>
                <a:latin typeface="Merriweather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toutes utilisations secondaires de sa prestation ( = musique de publicité, de film, sonneries, etc.)</a:t>
            </a:r>
            <a:endParaRPr lang="fr-FR" sz="900" b="1" dirty="0">
              <a:solidFill>
                <a:srgbClr val="495762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l">
              <a:spcAft>
                <a:spcPts val="1920"/>
              </a:spcAft>
            </a:pPr>
            <a:r>
              <a:rPr lang="fr-FR" sz="1100" b="1" dirty="0">
                <a:solidFill>
                  <a:srgbClr val="495762"/>
                </a:solidFill>
                <a:effectLst/>
                <a:latin typeface="Merriweather" panose="00000500000000000000" pitchFamily="2" charset="0"/>
                <a:ea typeface="Times New Roman" panose="02020603050405020304" pitchFamily="18" charset="0"/>
              </a:rPr>
              <a:t>Par conséquent, chaque fois qu’un producteur voudra exploiter ou diffuser une prestation de l’artiste-interprète, il devra obtenir l’autorisation écrite de celui-ci.</a:t>
            </a:r>
          </a:p>
          <a:p>
            <a:pPr algn="l">
              <a:spcAft>
                <a:spcPts val="1920"/>
              </a:spcAft>
            </a:pPr>
            <a:r>
              <a:rPr lang="fr-FR" sz="1100" b="1" dirty="0">
                <a:solidFill>
                  <a:srgbClr val="495762"/>
                </a:solidFill>
                <a:effectLst/>
                <a:latin typeface="Merriweather" panose="00000500000000000000" pitchFamily="2" charset="0"/>
                <a:ea typeface="Times New Roman" panose="02020603050405020304" pitchFamily="18" charset="0"/>
              </a:rPr>
              <a:t>En principe, sans l’autorisation de l’artiste, un producteur n’a pas le droit d’utiliser sa prestation.</a:t>
            </a:r>
          </a:p>
          <a:p>
            <a:pPr algn="l">
              <a:spcAft>
                <a:spcPts val="1920"/>
              </a:spcAft>
            </a:pPr>
            <a:r>
              <a:rPr lang="fr-FR" sz="1100" b="1" dirty="0">
                <a:solidFill>
                  <a:srgbClr val="495762"/>
                </a:solidFill>
                <a:effectLst/>
                <a:latin typeface="Merriweather" panose="00000500000000000000" pitchFamily="2" charset="0"/>
                <a:ea typeface="Times New Roman" panose="02020603050405020304" pitchFamily="18" charset="0"/>
              </a:rPr>
              <a:t>L’autorisation donnée permet à l’artiste-interprète d’être désormais rémunéré sur les profits réalisés grâce à l’exploitation de l’œuvre à laquelle il a participé.</a:t>
            </a:r>
          </a:p>
        </p:txBody>
      </p:sp>
    </p:spTree>
    <p:extLst>
      <p:ext uri="{BB962C8B-B14F-4D97-AF65-F5344CB8AC3E}">
        <p14:creationId xmlns:p14="http://schemas.microsoft.com/office/powerpoint/2010/main" val="38470141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B486D7E-5496-4803-808A-8EE50C8D93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Les droits d’auteurs</a:t>
            </a:r>
          </a:p>
        </p:txBody>
      </p:sp>
      <p:pic>
        <p:nvPicPr>
          <p:cNvPr id="2050" name="Picture 2" descr="Résultat d’images pour sacem">
            <a:extLst>
              <a:ext uri="{FF2B5EF4-FFF2-40B4-BE49-F238E27FC236}">
                <a16:creationId xmlns:a16="http://schemas.microsoft.com/office/drawing/2014/main" id="{BD2E1E95-26E8-4F98-9FB6-6D35D9B4200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5233"/>
          <a:stretch/>
        </p:blipFill>
        <p:spPr bwMode="auto">
          <a:xfrm>
            <a:off x="8159567" y="0"/>
            <a:ext cx="3932202" cy="19607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ZoneTexte 6">
            <a:extLst>
              <a:ext uri="{FF2B5EF4-FFF2-40B4-BE49-F238E27FC236}">
                <a16:creationId xmlns:a16="http://schemas.microsoft.com/office/drawing/2014/main" id="{57C7DA8F-7DBB-47BB-B2C5-7F51BDC655EA}"/>
              </a:ext>
            </a:extLst>
          </p:cNvPr>
          <p:cNvSpPr txBox="1"/>
          <p:nvPr/>
        </p:nvSpPr>
        <p:spPr>
          <a:xfrm>
            <a:off x="838200" y="1508050"/>
            <a:ext cx="10201712" cy="44889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b="0" dirty="0">
                <a:solidFill>
                  <a:srgbClr val="495762"/>
                </a:solidFill>
                <a:effectLst/>
                <a:latin typeface="Playfair Display" panose="00000500000000000000" pitchFamily="2" charset="0"/>
                <a:ea typeface="Times New Roman" panose="02020603050405020304" pitchFamily="18" charset="0"/>
              </a:rPr>
              <a:t>2. Le droit moral</a:t>
            </a:r>
            <a:endParaRPr lang="fr-FR" sz="11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l">
              <a:spcAft>
                <a:spcPts val="1920"/>
              </a:spcAft>
            </a:pPr>
            <a:r>
              <a:rPr lang="fr-FR" sz="1200" dirty="0">
                <a:solidFill>
                  <a:srgbClr val="495762"/>
                </a:solidFill>
                <a:effectLst/>
                <a:latin typeface="Merriweather" panose="00000500000000000000" pitchFamily="2" charset="0"/>
                <a:ea typeface="Times New Roman" panose="02020603050405020304" pitchFamily="18" charset="0"/>
              </a:rPr>
              <a:t>Qu’est-ce que ça veut dire ?</a:t>
            </a:r>
            <a:endParaRPr lang="fr-FR" sz="105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l">
              <a:spcAft>
                <a:spcPts val="1920"/>
              </a:spcAft>
            </a:pPr>
            <a:r>
              <a:rPr lang="fr-FR" sz="1200" dirty="0">
                <a:solidFill>
                  <a:srgbClr val="495762"/>
                </a:solidFill>
                <a:effectLst/>
                <a:latin typeface="Merriweather" panose="00000500000000000000" pitchFamily="2" charset="0"/>
                <a:ea typeface="Times New Roman" panose="02020603050405020304" pitchFamily="18" charset="0"/>
              </a:rPr>
              <a:t>D’un côté, on vient de le voir, la loi permet à l’artiste de bénéficier de </a:t>
            </a:r>
            <a:r>
              <a:rPr lang="fr-FR" sz="1200" b="1" dirty="0">
                <a:solidFill>
                  <a:srgbClr val="495762"/>
                </a:solidFill>
                <a:effectLst/>
                <a:latin typeface="Merriweather" panose="00000500000000000000" pitchFamily="2" charset="0"/>
                <a:ea typeface="Times New Roman" panose="02020603050405020304" pitchFamily="18" charset="0"/>
              </a:rPr>
              <a:t>droits économiques </a:t>
            </a:r>
            <a:r>
              <a:rPr lang="fr-FR" sz="1200" dirty="0">
                <a:solidFill>
                  <a:srgbClr val="495762"/>
                </a:solidFill>
                <a:effectLst/>
                <a:latin typeface="Merriweather" panose="00000500000000000000" pitchFamily="2" charset="0"/>
                <a:ea typeface="Times New Roman" panose="02020603050405020304" pitchFamily="18" charset="0"/>
              </a:rPr>
              <a:t>(= le droit d’autoriser l’exploitation de son interprétation </a:t>
            </a:r>
            <a:r>
              <a:rPr lang="fr-FR" sz="1200" b="1" dirty="0">
                <a:solidFill>
                  <a:srgbClr val="495762"/>
                </a:solidFill>
                <a:effectLst/>
                <a:latin typeface="Merriweather" panose="00000500000000000000" pitchFamily="2" charset="0"/>
                <a:ea typeface="Times New Roman" panose="02020603050405020304" pitchFamily="18" charset="0"/>
              </a:rPr>
              <a:t>contre une rémunération</a:t>
            </a:r>
            <a:r>
              <a:rPr lang="fr-FR" sz="1200" dirty="0">
                <a:solidFill>
                  <a:srgbClr val="495762"/>
                </a:solidFill>
                <a:effectLst/>
                <a:latin typeface="Merriweather" panose="00000500000000000000" pitchFamily="2" charset="0"/>
                <a:ea typeface="Times New Roman" panose="02020603050405020304" pitchFamily="18" charset="0"/>
              </a:rPr>
              <a:t>), qu’on appelle aussi les « droits patrimoniaux ».</a:t>
            </a:r>
            <a:endParaRPr lang="fr-FR" sz="105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l">
              <a:spcAft>
                <a:spcPts val="1920"/>
              </a:spcAft>
            </a:pPr>
            <a:r>
              <a:rPr lang="fr-FR" sz="1200" dirty="0">
                <a:solidFill>
                  <a:srgbClr val="495762"/>
                </a:solidFill>
                <a:effectLst/>
                <a:latin typeface="Merriweather" panose="00000500000000000000" pitchFamily="2" charset="0"/>
                <a:ea typeface="Times New Roman" panose="02020603050405020304" pitchFamily="18" charset="0"/>
              </a:rPr>
              <a:t>La loi permet donc à l’artiste de protéger son « patrimoine financier » : parce que </a:t>
            </a:r>
            <a:r>
              <a:rPr lang="fr-FR" sz="1200" b="1" dirty="0">
                <a:solidFill>
                  <a:srgbClr val="495762"/>
                </a:solidFill>
                <a:effectLst/>
                <a:latin typeface="Merriweather" panose="00000500000000000000" pitchFamily="2" charset="0"/>
                <a:ea typeface="Times New Roman" panose="02020603050405020304" pitchFamily="18" charset="0"/>
              </a:rPr>
              <a:t>ses droits SONT son patrimoine financier</a:t>
            </a:r>
            <a:r>
              <a:rPr lang="fr-FR" sz="1200" dirty="0">
                <a:solidFill>
                  <a:srgbClr val="495762"/>
                </a:solidFill>
                <a:effectLst/>
                <a:latin typeface="Merriweather" panose="00000500000000000000" pitchFamily="2" charset="0"/>
                <a:ea typeface="Times New Roman" panose="02020603050405020304" pitchFamily="18" charset="0"/>
              </a:rPr>
              <a:t> !</a:t>
            </a:r>
            <a:endParaRPr lang="fr-FR" sz="105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l">
              <a:spcAft>
                <a:spcPts val="1920"/>
              </a:spcAft>
            </a:pPr>
            <a:r>
              <a:rPr lang="fr-FR" sz="1200" dirty="0">
                <a:solidFill>
                  <a:srgbClr val="495762"/>
                </a:solidFill>
                <a:effectLst/>
                <a:latin typeface="Merriweather" panose="00000500000000000000" pitchFamily="2" charset="0"/>
                <a:ea typeface="Times New Roman" panose="02020603050405020304" pitchFamily="18" charset="0"/>
              </a:rPr>
              <a:t>Et d’un autre côté, en France, la loi permet à l’artiste de protéger disons la </a:t>
            </a:r>
            <a:r>
              <a:rPr lang="fr-FR" sz="1200" i="1" dirty="0">
                <a:solidFill>
                  <a:srgbClr val="495762"/>
                </a:solidFill>
                <a:effectLst/>
                <a:latin typeface="Merriweather" panose="00000500000000000000" pitchFamily="2" charset="0"/>
                <a:ea typeface="Times New Roman" panose="02020603050405020304" pitchFamily="18" charset="0"/>
              </a:rPr>
              <a:t>qualité </a:t>
            </a:r>
            <a:r>
              <a:rPr lang="fr-FR" sz="1200" dirty="0">
                <a:solidFill>
                  <a:srgbClr val="495762"/>
                </a:solidFill>
                <a:effectLst/>
                <a:latin typeface="Merriweather" panose="00000500000000000000" pitchFamily="2" charset="0"/>
                <a:ea typeface="Times New Roman" panose="02020603050405020304" pitchFamily="18" charset="0"/>
              </a:rPr>
              <a:t>de son travail. C’est un droit au </a:t>
            </a:r>
            <a:r>
              <a:rPr lang="fr-FR" sz="1200" b="1" dirty="0">
                <a:solidFill>
                  <a:srgbClr val="495762"/>
                </a:solidFill>
                <a:effectLst/>
                <a:latin typeface="Merriweather" panose="00000500000000000000" pitchFamily="2" charset="0"/>
                <a:ea typeface="Times New Roman" panose="02020603050405020304" pitchFamily="18" charset="0"/>
              </a:rPr>
              <a:t>« respect » </a:t>
            </a:r>
            <a:r>
              <a:rPr lang="fr-FR" sz="1200" dirty="0">
                <a:solidFill>
                  <a:srgbClr val="495762"/>
                </a:solidFill>
                <a:effectLst/>
                <a:latin typeface="Merriweather" panose="00000500000000000000" pitchFamily="2" charset="0"/>
                <a:ea typeface="Times New Roman" panose="02020603050405020304" pitchFamily="18" charset="0"/>
              </a:rPr>
              <a:t>de son </a:t>
            </a:r>
            <a:r>
              <a:rPr lang="fr-FR" sz="1200" dirty="0" err="1">
                <a:solidFill>
                  <a:srgbClr val="495762"/>
                </a:solidFill>
                <a:effectLst/>
                <a:latin typeface="Merriweather" panose="00000500000000000000" pitchFamily="2" charset="0"/>
                <a:ea typeface="Times New Roman" panose="02020603050405020304" pitchFamily="18" charset="0"/>
              </a:rPr>
              <a:t>oeuvre</a:t>
            </a:r>
            <a:r>
              <a:rPr lang="fr-FR" sz="1200" dirty="0">
                <a:solidFill>
                  <a:srgbClr val="495762"/>
                </a:solidFill>
                <a:effectLst/>
                <a:latin typeface="Merriweather" panose="00000500000000000000" pitchFamily="2" charset="0"/>
                <a:ea typeface="Times New Roman" panose="02020603050405020304" pitchFamily="18" charset="0"/>
              </a:rPr>
              <a:t>, de son travail, de son nom, de ses intentions à travers son </a:t>
            </a:r>
            <a:r>
              <a:rPr lang="fr-FR" sz="1200" dirty="0" err="1">
                <a:solidFill>
                  <a:srgbClr val="495762"/>
                </a:solidFill>
                <a:effectLst/>
                <a:latin typeface="Merriweather" panose="00000500000000000000" pitchFamily="2" charset="0"/>
                <a:ea typeface="Times New Roman" panose="02020603050405020304" pitchFamily="18" charset="0"/>
              </a:rPr>
              <a:t>oeuvre</a:t>
            </a:r>
            <a:r>
              <a:rPr lang="fr-FR" sz="1200" dirty="0">
                <a:solidFill>
                  <a:srgbClr val="495762"/>
                </a:solidFill>
                <a:effectLst/>
                <a:latin typeface="Merriweather" panose="00000500000000000000" pitchFamily="2" charset="0"/>
                <a:ea typeface="Times New Roman" panose="02020603050405020304" pitchFamily="18" charset="0"/>
              </a:rPr>
              <a:t> ou son interprétation.</a:t>
            </a:r>
            <a:endParaRPr lang="fr-FR" sz="105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l">
              <a:spcAft>
                <a:spcPts val="1920"/>
              </a:spcAft>
            </a:pPr>
            <a:r>
              <a:rPr lang="fr-FR" sz="1200" dirty="0">
                <a:solidFill>
                  <a:srgbClr val="495762"/>
                </a:solidFill>
                <a:effectLst/>
                <a:latin typeface="Merriweather" panose="00000500000000000000" pitchFamily="2" charset="0"/>
                <a:ea typeface="Times New Roman" panose="02020603050405020304" pitchFamily="18" charset="0"/>
              </a:rPr>
              <a:t>On est sur un terrain non économique. Cette autorisation ne se monnaye pas (en principe).</a:t>
            </a:r>
            <a:endParaRPr lang="fr-FR" sz="105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l">
              <a:spcAft>
                <a:spcPts val="1920"/>
              </a:spcAft>
            </a:pPr>
            <a:r>
              <a:rPr lang="fr-FR" sz="1200" dirty="0">
                <a:solidFill>
                  <a:srgbClr val="495762"/>
                </a:solidFill>
                <a:effectLst/>
                <a:latin typeface="Merriweather" panose="00000500000000000000" pitchFamily="2" charset="0"/>
                <a:ea typeface="Times New Roman" panose="02020603050405020304" pitchFamily="18" charset="0"/>
              </a:rPr>
              <a:t>Ainsi, tout comme l’auteur, </a:t>
            </a:r>
            <a:r>
              <a:rPr lang="fr-FR" sz="1200" b="1" dirty="0">
                <a:solidFill>
                  <a:srgbClr val="495762"/>
                </a:solidFill>
                <a:effectLst/>
                <a:latin typeface="Merriweather" panose="00000500000000000000" pitchFamily="2" charset="0"/>
                <a:ea typeface="Times New Roman" panose="02020603050405020304" pitchFamily="18" charset="0"/>
              </a:rPr>
              <a:t>l’artiste-interprète a lui aussi droit </a:t>
            </a:r>
            <a:r>
              <a:rPr lang="fr-FR" sz="1200" dirty="0">
                <a:solidFill>
                  <a:srgbClr val="495762"/>
                </a:solidFill>
                <a:effectLst/>
                <a:latin typeface="Merriweather" panose="00000500000000000000" pitchFamily="2" charset="0"/>
                <a:ea typeface="Times New Roman" panose="02020603050405020304" pitchFamily="18" charset="0"/>
              </a:rPr>
              <a:t>:</a:t>
            </a:r>
            <a:endParaRPr lang="fr-FR" sz="105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fr-FR" sz="1200" b="1" dirty="0">
                <a:solidFill>
                  <a:srgbClr val="495762"/>
                </a:solidFill>
                <a:effectLst/>
                <a:latin typeface="Merriweather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au respect de l’intégrité de sa prestation </a:t>
            </a:r>
            <a:r>
              <a:rPr lang="fr-FR" sz="1200" dirty="0">
                <a:solidFill>
                  <a:srgbClr val="495762"/>
                </a:solidFill>
                <a:effectLst/>
                <a:latin typeface="Merriweather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(tu ne peux pas découper, sampler, modifier un morceau sans l’autorisation de l’artiste)</a:t>
            </a:r>
            <a:endParaRPr lang="fr-FR" sz="1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fr-FR" sz="1200" b="1" dirty="0">
                <a:solidFill>
                  <a:srgbClr val="495762"/>
                </a:solidFill>
                <a:effectLst/>
                <a:latin typeface="Merriweather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au respect de son nom </a:t>
            </a:r>
            <a:r>
              <a:rPr lang="fr-FR" sz="1200" dirty="0">
                <a:solidFill>
                  <a:srgbClr val="495762"/>
                </a:solidFill>
                <a:effectLst/>
                <a:latin typeface="Merriweather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(par exemple, un producteur doit obligatoirement citer le nom des artistes qui ont participé à un enregistrement).</a:t>
            </a:r>
            <a:endParaRPr lang="fr-FR" sz="1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l">
              <a:spcAft>
                <a:spcPts val="1920"/>
              </a:spcAft>
            </a:pPr>
            <a:r>
              <a:rPr lang="fr-FR" sz="1200" dirty="0">
                <a:solidFill>
                  <a:srgbClr val="495762"/>
                </a:solidFill>
                <a:effectLst/>
                <a:latin typeface="Merriweather" panose="00000500000000000000" pitchFamily="2" charset="0"/>
                <a:ea typeface="Times New Roman" panose="02020603050405020304" pitchFamily="18" charset="0"/>
              </a:rPr>
              <a:t>Voilà pour les différents droits dont bénéficie l’artiste-interprète. Maintenant, on se penche sur la durée de ces droits.</a:t>
            </a:r>
            <a:endParaRPr lang="fr-FR" sz="105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8" name="Image 7" descr="Spedidam société de gestion collective des artistes-interprètes d'accompagnement">
            <a:hlinkClick r:id="rId3" tgtFrame="&quot;_blank&quot;"/>
            <a:extLst>
              <a:ext uri="{FF2B5EF4-FFF2-40B4-BE49-F238E27FC236}">
                <a16:creationId xmlns:a16="http://schemas.microsoft.com/office/drawing/2014/main" id="{164A36C3-68C6-460C-A7E3-C8981858AF1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22272" y="3752510"/>
            <a:ext cx="2838450" cy="2838450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Image 8" descr="adami société de gestion collective des artistes interprètes solistes">
            <a:hlinkClick r:id="rId5" tgtFrame="&quot;_blank&quot;"/>
            <a:extLst>
              <a:ext uri="{FF2B5EF4-FFF2-40B4-BE49-F238E27FC236}">
                <a16:creationId xmlns:a16="http://schemas.microsoft.com/office/drawing/2014/main" id="{6BB9A032-3F91-4ECC-9797-BF806BDC66A2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01175" y="2087062"/>
            <a:ext cx="2790825" cy="279082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55492070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>
            <a:extLst>
              <a:ext uri="{FF2B5EF4-FFF2-40B4-BE49-F238E27FC236}">
                <a16:creationId xmlns:a16="http://schemas.microsoft.com/office/drawing/2014/main" id="{7F598A63-B7DF-4DAF-9006-5929D1DEC2F6}"/>
              </a:ext>
            </a:extLst>
          </p:cNvPr>
          <p:cNvSpPr txBox="1"/>
          <p:nvPr/>
        </p:nvSpPr>
        <p:spPr>
          <a:xfrm>
            <a:off x="729145" y="826794"/>
            <a:ext cx="10126210" cy="37061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Bef>
                <a:spcPts val="200"/>
              </a:spcBef>
              <a:spcAft>
                <a:spcPts val="1125"/>
              </a:spcAft>
            </a:pPr>
            <a:r>
              <a:rPr lang="fr-FR" sz="3600" b="0" dirty="0">
                <a:solidFill>
                  <a:srgbClr val="495762"/>
                </a:solidFill>
                <a:effectLst/>
                <a:latin typeface="Playfair Display" panose="000005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D’où vient l’argent du streaming ?</a:t>
            </a:r>
          </a:p>
          <a:p>
            <a:pPr algn="just">
              <a:lnSpc>
                <a:spcPct val="107000"/>
              </a:lnSpc>
              <a:spcBef>
                <a:spcPts val="200"/>
              </a:spcBef>
              <a:spcAft>
                <a:spcPts val="1125"/>
              </a:spcAft>
            </a:pPr>
            <a:endParaRPr lang="fr-FR" sz="1600" b="1" dirty="0">
              <a:solidFill>
                <a:srgbClr val="2F5496"/>
              </a:solidFill>
              <a:effectLst/>
              <a:latin typeface="Calibri Light" panose="020F03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1920"/>
              </a:spcAft>
            </a:pPr>
            <a:r>
              <a:rPr lang="fr-FR" sz="1800" dirty="0">
                <a:solidFill>
                  <a:srgbClr val="495762"/>
                </a:solidFill>
                <a:effectLst/>
                <a:latin typeface="Merriweather" panose="00000500000000000000" pitchFamily="2" charset="0"/>
                <a:ea typeface="Times New Roman" panose="02020603050405020304" pitchFamily="18" charset="0"/>
              </a:rPr>
              <a:t>2 sources de revenus pour les plateformes de streaming :</a:t>
            </a:r>
            <a:endParaRPr lang="fr-FR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fr-FR" sz="1800" dirty="0">
                <a:solidFill>
                  <a:srgbClr val="495762"/>
                </a:solidFill>
                <a:effectLst/>
                <a:latin typeface="Merriweather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les abonnements payants</a:t>
            </a:r>
            <a:endParaRPr lang="fr-FR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fr-FR" sz="1800" dirty="0">
                <a:solidFill>
                  <a:srgbClr val="495762"/>
                </a:solidFill>
                <a:effectLst/>
                <a:latin typeface="Merriweather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la publicité</a:t>
            </a:r>
          </a:p>
          <a:p>
            <a:pPr lvl="0" algn="just">
              <a:lnSpc>
                <a:spcPct val="107000"/>
              </a:lnSpc>
              <a:spcAft>
                <a:spcPts val="800"/>
              </a:spcAft>
              <a:buSzPts val="1000"/>
              <a:tabLst>
                <a:tab pos="457200" algn="l"/>
              </a:tabLst>
            </a:pPr>
            <a:endParaRPr lang="fr-FR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Aft>
                <a:spcPts val="1920"/>
              </a:spcAft>
            </a:pPr>
            <a:r>
              <a:rPr lang="fr-FR" sz="1800" dirty="0">
                <a:solidFill>
                  <a:srgbClr val="495762"/>
                </a:solidFill>
                <a:effectLst/>
                <a:latin typeface="Merriweather" panose="00000500000000000000" pitchFamily="2" charset="0"/>
                <a:ea typeface="Times New Roman" panose="02020603050405020304" pitchFamily="18" charset="0"/>
              </a:rPr>
              <a:t>Cette distinction est importante. Si </a:t>
            </a:r>
            <a:r>
              <a:rPr lang="fr-FR" dirty="0">
                <a:solidFill>
                  <a:srgbClr val="495762"/>
                </a:solidFill>
                <a:latin typeface="Merriweather" panose="00000500000000000000" pitchFamily="2" charset="0"/>
                <a:ea typeface="Times New Roman" panose="02020603050405020304" pitchFamily="18" charset="0"/>
              </a:rPr>
              <a:t>un</a:t>
            </a:r>
            <a:r>
              <a:rPr lang="fr-FR" sz="1800" dirty="0">
                <a:solidFill>
                  <a:srgbClr val="495762"/>
                </a:solidFill>
                <a:effectLst/>
                <a:latin typeface="Merriweather" panose="00000500000000000000" pitchFamily="2" charset="0"/>
                <a:ea typeface="Times New Roman" panose="02020603050405020304" pitchFamily="18" charset="0"/>
              </a:rPr>
              <a:t> titre a été écouté par quelqu’un qui a payé un abonnement, ou s’il a été écouté par quelqu’un qui a un compte gratuit (= donc payé par la publicité), </a:t>
            </a:r>
            <a:r>
              <a:rPr lang="fr-FR" b="1" dirty="0">
                <a:solidFill>
                  <a:srgbClr val="495762"/>
                </a:solidFill>
                <a:latin typeface="Merriweather" panose="00000500000000000000" pitchFamily="2" charset="0"/>
                <a:ea typeface="Times New Roman" panose="02020603050405020304" pitchFamily="18" charset="0"/>
              </a:rPr>
              <a:t>l’artiste</a:t>
            </a:r>
            <a:r>
              <a:rPr lang="fr-FR" sz="1800" b="1" dirty="0">
                <a:solidFill>
                  <a:srgbClr val="495762"/>
                </a:solidFill>
                <a:effectLst/>
                <a:latin typeface="Merriweather" panose="00000500000000000000" pitchFamily="2" charset="0"/>
                <a:ea typeface="Times New Roman" panose="02020603050405020304" pitchFamily="18" charset="0"/>
              </a:rPr>
              <a:t> ne toucheras pas la même chose</a:t>
            </a:r>
            <a:r>
              <a:rPr lang="fr-FR" sz="1800" dirty="0">
                <a:solidFill>
                  <a:srgbClr val="495762"/>
                </a:solidFill>
                <a:effectLst/>
                <a:latin typeface="Merriweather" panose="00000500000000000000" pitchFamily="2" charset="0"/>
                <a:ea typeface="Times New Roman" panose="02020603050405020304" pitchFamily="18" charset="0"/>
              </a:rPr>
              <a:t>.</a:t>
            </a:r>
            <a:endParaRPr lang="fr-FR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9814217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>
            <a:extLst>
              <a:ext uri="{FF2B5EF4-FFF2-40B4-BE49-F238E27FC236}">
                <a16:creationId xmlns:a16="http://schemas.microsoft.com/office/drawing/2014/main" id="{C2140788-E3FD-446D-ABCD-4DBF1C8FCC4D}"/>
              </a:ext>
            </a:extLst>
          </p:cNvPr>
          <p:cNvSpPr txBox="1"/>
          <p:nvPr/>
        </p:nvSpPr>
        <p:spPr>
          <a:xfrm>
            <a:off x="578840" y="813233"/>
            <a:ext cx="11299971" cy="28805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Bef>
                <a:spcPts val="200"/>
              </a:spcBef>
              <a:spcAft>
                <a:spcPts val="1125"/>
              </a:spcAft>
            </a:pPr>
            <a:r>
              <a:rPr lang="fr-FR" sz="3600" b="0" dirty="0">
                <a:solidFill>
                  <a:srgbClr val="495762"/>
                </a:solidFill>
                <a:effectLst/>
                <a:latin typeface="Playfair Display" panose="000005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Qui se partage les revenus du streaming ?</a:t>
            </a:r>
            <a:endParaRPr lang="fr-FR" sz="1600" b="1" dirty="0">
              <a:solidFill>
                <a:srgbClr val="2F5496"/>
              </a:solidFill>
              <a:effectLst/>
              <a:latin typeface="Calibri Light" panose="020F03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spcAft>
                <a:spcPts val="1920"/>
              </a:spcAft>
            </a:pPr>
            <a:endParaRPr lang="fr-FR" sz="1800" dirty="0">
              <a:solidFill>
                <a:srgbClr val="495762"/>
              </a:solidFill>
              <a:effectLst/>
              <a:latin typeface="Merriweather" panose="00000500000000000000" pitchFamily="2" charset="0"/>
              <a:ea typeface="Times New Roman" panose="02020603050405020304" pitchFamily="18" charset="0"/>
            </a:endParaRPr>
          </a:p>
          <a:p>
            <a:pPr algn="l">
              <a:spcAft>
                <a:spcPts val="1920"/>
              </a:spcAft>
            </a:pPr>
            <a:r>
              <a:rPr lang="fr-FR" sz="1800" dirty="0">
                <a:solidFill>
                  <a:srgbClr val="495762"/>
                </a:solidFill>
                <a:effectLst/>
                <a:latin typeface="Merriweather" panose="00000500000000000000" pitchFamily="2" charset="0"/>
                <a:ea typeface="Times New Roman" panose="02020603050405020304" pitchFamily="18" charset="0"/>
              </a:rPr>
              <a:t>Ce n’est pas uniquement l’artiste que tu entends chanter qui touche de l’argent.</a:t>
            </a:r>
          </a:p>
          <a:p>
            <a:pPr algn="l">
              <a:spcAft>
                <a:spcPts val="1920"/>
              </a:spcAft>
            </a:pPr>
            <a:endParaRPr lang="fr-FR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l">
              <a:spcAft>
                <a:spcPts val="1920"/>
              </a:spcAft>
            </a:pPr>
            <a:r>
              <a:rPr lang="fr-FR" sz="1800" b="1" dirty="0">
                <a:solidFill>
                  <a:srgbClr val="495762"/>
                </a:solidFill>
                <a:effectLst/>
                <a:latin typeface="Merriweather" panose="00000500000000000000" pitchFamily="2" charset="0"/>
                <a:ea typeface="Times New Roman" panose="02020603050405020304" pitchFamily="18" charset="0"/>
              </a:rPr>
              <a:t>TOUS ceux </a:t>
            </a:r>
            <a:r>
              <a:rPr lang="fr-FR" sz="1800" dirty="0">
                <a:solidFill>
                  <a:srgbClr val="495762"/>
                </a:solidFill>
                <a:effectLst/>
                <a:latin typeface="Merriweather" panose="00000500000000000000" pitchFamily="2" charset="0"/>
                <a:ea typeface="Times New Roman" panose="02020603050405020304" pitchFamily="18" charset="0"/>
              </a:rPr>
              <a:t>qui ont participé à la création du titre écouté en streaming  ET à qui la loi accorde </a:t>
            </a:r>
            <a:r>
              <a:rPr lang="fr-FR" sz="1800" b="1" dirty="0">
                <a:solidFill>
                  <a:srgbClr val="495762"/>
                </a:solidFill>
                <a:effectLst/>
                <a:latin typeface="Merriweather" panose="00000500000000000000" pitchFamily="2" charset="0"/>
                <a:ea typeface="Times New Roman" panose="02020603050405020304" pitchFamily="18" charset="0"/>
              </a:rPr>
              <a:t>des droits </a:t>
            </a:r>
            <a:r>
              <a:rPr lang="fr-FR" sz="1800" dirty="0">
                <a:solidFill>
                  <a:srgbClr val="495762"/>
                </a:solidFill>
                <a:effectLst/>
                <a:latin typeface="Merriweather" panose="00000500000000000000" pitchFamily="2" charset="0"/>
                <a:ea typeface="Times New Roman" panose="02020603050405020304" pitchFamily="18" charset="0"/>
              </a:rPr>
              <a:t>sur cette création, doivent toucher une rémunération.</a:t>
            </a:r>
            <a:endParaRPr lang="fr-FR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14776986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49</TotalTime>
  <Words>1277</Words>
  <Application>Microsoft Office PowerPoint</Application>
  <PresentationFormat>Grand écran</PresentationFormat>
  <Paragraphs>86</Paragraphs>
  <Slides>14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8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14</vt:i4>
      </vt:variant>
    </vt:vector>
  </HeadingPairs>
  <TitlesOfParts>
    <vt:vector size="23" baseType="lpstr">
      <vt:lpstr>Arial</vt:lpstr>
      <vt:lpstr>Calibri</vt:lpstr>
      <vt:lpstr>Calibri Light</vt:lpstr>
      <vt:lpstr>Merriweather</vt:lpstr>
      <vt:lpstr>Open Sans</vt:lpstr>
      <vt:lpstr>Playfair Display</vt:lpstr>
      <vt:lpstr>Symbol</vt:lpstr>
      <vt:lpstr>Times New Roman</vt:lpstr>
      <vt:lpstr>Thème Office</vt:lpstr>
      <vt:lpstr>Droit et économie de la musique</vt:lpstr>
      <vt:lpstr>L’évolution des supports musicaux</vt:lpstr>
      <vt:lpstr>Les principaux labels </vt:lpstr>
      <vt:lpstr>Les principales sources de revenus</vt:lpstr>
      <vt:lpstr>Les droits d’auteurs</vt:lpstr>
      <vt:lpstr>Les droits d’auteurs</vt:lpstr>
      <vt:lpstr>Les droits d’auteurs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Economie et droit de la musique</dc:title>
  <dc:creator>SOENEN ELISE</dc:creator>
  <cp:lastModifiedBy>SOENEN ELISE</cp:lastModifiedBy>
  <cp:revision>2</cp:revision>
  <dcterms:created xsi:type="dcterms:W3CDTF">2022-01-18T14:05:47Z</dcterms:created>
  <dcterms:modified xsi:type="dcterms:W3CDTF">2022-01-25T15:44:01Z</dcterms:modified>
</cp:coreProperties>
</file>